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思源黑体" charset="1" panose="020B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notesSlides/notesSlide12.xml" Type="http://schemas.openxmlformats.org/officeDocument/2006/relationships/notesSlide"/><Relationship Id="rId38" Target="notesSlides/notesSlide13.xml" Type="http://schemas.openxmlformats.org/officeDocument/2006/relationships/notesSlide"/><Relationship Id="rId39" Target="notesSlides/notesSlide14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5.xml" Type="http://schemas.openxmlformats.org/officeDocument/2006/relationships/notesSlide"/><Relationship Id="rId41" Target="notesSlides/notesSlide16.xml" Type="http://schemas.openxmlformats.org/officeDocument/2006/relationships/notesSlide"/><Relationship Id="rId42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jpe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23.png" Type="http://schemas.openxmlformats.org/officeDocument/2006/relationships/image"/><Relationship Id="rId6" Target="../media/image8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jpe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0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8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11.png" Type="http://schemas.openxmlformats.org/officeDocument/2006/relationships/image"/><Relationship Id="rId5" Target="../media/image18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09010"/>
            <a:chOff x="0" y="0"/>
            <a:chExt cx="24384000" cy="467868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678680"/>
            </a:xfrm>
            <a:custGeom>
              <a:avLst/>
              <a:gdLst/>
              <a:ahLst/>
              <a:cxnLst/>
              <a:rect r="r" b="b" t="t" l="l"/>
              <a:pathLst>
                <a:path h="4678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678680"/>
                  </a:lnTo>
                  <a:lnTo>
                    <a:pt x="0" y="4678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1" t="0" r="-6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51560" y="7200900"/>
            <a:ext cx="7909560" cy="811530"/>
            <a:chOff x="0" y="0"/>
            <a:chExt cx="10546080" cy="108204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546080" cy="1082040"/>
            </a:xfrm>
            <a:custGeom>
              <a:avLst/>
              <a:gdLst/>
              <a:ahLst/>
              <a:cxnLst/>
              <a:rect r="r" b="b" t="t" l="l"/>
              <a:pathLst>
                <a:path h="1082040" w="10546080">
                  <a:moveTo>
                    <a:pt x="0" y="0"/>
                  </a:moveTo>
                  <a:lnTo>
                    <a:pt x="10546080" y="0"/>
                  </a:lnTo>
                  <a:lnTo>
                    <a:pt x="10546080" y="1082040"/>
                  </a:lnTo>
                  <a:lnTo>
                    <a:pt x="0" y="1082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64" r="0" b="-56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04020" y="7200900"/>
            <a:ext cx="7909560" cy="811530"/>
            <a:chOff x="0" y="0"/>
            <a:chExt cx="10546080" cy="108204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546080" cy="1082040"/>
            </a:xfrm>
            <a:custGeom>
              <a:avLst/>
              <a:gdLst/>
              <a:ahLst/>
              <a:cxnLst/>
              <a:rect r="r" b="b" t="t" l="l"/>
              <a:pathLst>
                <a:path h="1082040" w="10546080">
                  <a:moveTo>
                    <a:pt x="0" y="0"/>
                  </a:moveTo>
                  <a:lnTo>
                    <a:pt x="10546080" y="0"/>
                  </a:lnTo>
                  <a:lnTo>
                    <a:pt x="10546080" y="1082040"/>
                  </a:lnTo>
                  <a:lnTo>
                    <a:pt x="0" y="1082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64" r="0" b="-56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0130" y="4320540"/>
            <a:ext cx="16230600" cy="2548890"/>
            <a:chOff x="0" y="0"/>
            <a:chExt cx="21640800" cy="33985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40800" cy="3398520"/>
            </a:xfrm>
            <a:custGeom>
              <a:avLst/>
              <a:gdLst/>
              <a:ahLst/>
              <a:cxnLst/>
              <a:rect r="r" b="b" t="t" l="l"/>
              <a:pathLst>
                <a:path h="339852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398520"/>
                  </a:lnTo>
                  <a:lnTo>
                    <a:pt x="0" y="3398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640800" cy="34366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0012"/>
                </a:lnSpc>
              </a:pPr>
              <a:r>
                <a:rPr lang="en-US" sz="80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Agentic RAG Chatbot for Multi-Format Document QA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71600" y="7383780"/>
            <a:ext cx="7303770" cy="468630"/>
            <a:chOff x="0" y="0"/>
            <a:chExt cx="9738360" cy="6248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38360" cy="624840"/>
            </a:xfrm>
            <a:custGeom>
              <a:avLst/>
              <a:gdLst/>
              <a:ahLst/>
              <a:cxnLst/>
              <a:rect r="r" b="b" t="t" l="l"/>
              <a:pathLst>
                <a:path h="624840" w="9738360">
                  <a:moveTo>
                    <a:pt x="0" y="0"/>
                  </a:moveTo>
                  <a:lnTo>
                    <a:pt x="9738360" y="0"/>
                  </a:lnTo>
                  <a:lnTo>
                    <a:pt x="973836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973836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Author: Pi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24060" y="7383780"/>
            <a:ext cx="7303770" cy="468630"/>
            <a:chOff x="0" y="0"/>
            <a:chExt cx="9738360" cy="624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738360" cy="624840"/>
            </a:xfrm>
            <a:custGeom>
              <a:avLst/>
              <a:gdLst/>
              <a:ahLst/>
              <a:cxnLst/>
              <a:rect r="r" b="b" t="t" l="l"/>
              <a:pathLst>
                <a:path h="624840" w="9738360">
                  <a:moveTo>
                    <a:pt x="0" y="0"/>
                  </a:moveTo>
                  <a:lnTo>
                    <a:pt x="9738360" y="0"/>
                  </a:lnTo>
                  <a:lnTo>
                    <a:pt x="973836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973836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Date: 2025.07.06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9979640"/>
            <a:chOff x="0" y="0"/>
            <a:chExt cx="24384000" cy="2663952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26639521"/>
            </a:xfrm>
            <a:custGeom>
              <a:avLst/>
              <a:gdLst/>
              <a:ahLst/>
              <a:cxnLst/>
              <a:rect r="r" b="b" t="t" l="l"/>
              <a:pathLst>
                <a:path h="2663952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639521"/>
                  </a:lnTo>
                  <a:lnTo>
                    <a:pt x="0" y="26639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" r="0" b="-1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9979640"/>
            <a:chOff x="0" y="0"/>
            <a:chExt cx="24384000" cy="2663952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26639521"/>
            </a:xfrm>
            <a:custGeom>
              <a:avLst/>
              <a:gdLst/>
              <a:ahLst/>
              <a:cxnLst/>
              <a:rect r="r" b="b" t="t" l="l"/>
              <a:pathLst>
                <a:path h="2663952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6639521"/>
                  </a:lnTo>
                  <a:lnTo>
                    <a:pt x="0" y="26639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" r="0" b="-12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297680" y="12012930"/>
            <a:ext cx="3211830" cy="1188720"/>
            <a:chOff x="0" y="0"/>
            <a:chExt cx="4282440" cy="158496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282440" cy="1584960"/>
            </a:xfrm>
            <a:custGeom>
              <a:avLst/>
              <a:gdLst/>
              <a:ahLst/>
              <a:cxnLst/>
              <a:rect r="r" b="b" t="t" l="l"/>
              <a:pathLst>
                <a:path h="1584960" w="4282440">
                  <a:moveTo>
                    <a:pt x="0" y="0"/>
                  </a:moveTo>
                  <a:lnTo>
                    <a:pt x="4282440" y="0"/>
                  </a:lnTo>
                  <a:lnTo>
                    <a:pt x="4282440" y="1584960"/>
                  </a:lnTo>
                  <a:lnTo>
                    <a:pt x="0" y="1584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5" r="0" b="-35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297680" y="2091690"/>
            <a:ext cx="3211830" cy="1188720"/>
            <a:chOff x="0" y="0"/>
            <a:chExt cx="4282440" cy="158496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282440" cy="1584960"/>
            </a:xfrm>
            <a:custGeom>
              <a:avLst/>
              <a:gdLst/>
              <a:ahLst/>
              <a:cxnLst/>
              <a:rect r="r" b="b" t="t" l="l"/>
              <a:pathLst>
                <a:path h="1584960" w="4282440">
                  <a:moveTo>
                    <a:pt x="0" y="0"/>
                  </a:moveTo>
                  <a:lnTo>
                    <a:pt x="4282440" y="0"/>
                  </a:lnTo>
                  <a:lnTo>
                    <a:pt x="4282440" y="1584960"/>
                  </a:lnTo>
                  <a:lnTo>
                    <a:pt x="0" y="1584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5" r="0" b="-35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543800" y="2091690"/>
            <a:ext cx="3211830" cy="1188720"/>
            <a:chOff x="0" y="0"/>
            <a:chExt cx="4282440" cy="158496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282440" cy="1584960"/>
            </a:xfrm>
            <a:custGeom>
              <a:avLst/>
              <a:gdLst/>
              <a:ahLst/>
              <a:cxnLst/>
              <a:rect r="r" b="b" t="t" l="l"/>
              <a:pathLst>
                <a:path h="1584960" w="4282440">
                  <a:moveTo>
                    <a:pt x="0" y="0"/>
                  </a:moveTo>
                  <a:lnTo>
                    <a:pt x="4282440" y="0"/>
                  </a:lnTo>
                  <a:lnTo>
                    <a:pt x="4282440" y="1584960"/>
                  </a:lnTo>
                  <a:lnTo>
                    <a:pt x="0" y="1584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5" r="0" b="-35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789920" y="2091690"/>
            <a:ext cx="3211830" cy="1188720"/>
            <a:chOff x="0" y="0"/>
            <a:chExt cx="4282440" cy="158496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282440" cy="1584960"/>
            </a:xfrm>
            <a:custGeom>
              <a:avLst/>
              <a:gdLst/>
              <a:ahLst/>
              <a:cxnLst/>
              <a:rect r="r" b="b" t="t" l="l"/>
              <a:pathLst>
                <a:path h="1584960" w="4282440">
                  <a:moveTo>
                    <a:pt x="0" y="0"/>
                  </a:moveTo>
                  <a:lnTo>
                    <a:pt x="4282440" y="0"/>
                  </a:lnTo>
                  <a:lnTo>
                    <a:pt x="4282440" y="1584960"/>
                  </a:lnTo>
                  <a:lnTo>
                    <a:pt x="0" y="1584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5" r="0" b="-35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036040" y="2091690"/>
            <a:ext cx="3211830" cy="1188720"/>
            <a:chOff x="0" y="0"/>
            <a:chExt cx="4282440" cy="158496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282440" cy="1584960"/>
            </a:xfrm>
            <a:custGeom>
              <a:avLst/>
              <a:gdLst/>
              <a:ahLst/>
              <a:cxnLst/>
              <a:rect r="r" b="b" t="t" l="l"/>
              <a:pathLst>
                <a:path h="1584960" w="4282440">
                  <a:moveTo>
                    <a:pt x="0" y="0"/>
                  </a:moveTo>
                  <a:lnTo>
                    <a:pt x="4282440" y="0"/>
                  </a:lnTo>
                  <a:lnTo>
                    <a:pt x="4282440" y="1584960"/>
                  </a:lnTo>
                  <a:lnTo>
                    <a:pt x="0" y="1584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5" r="0" b="-35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51560" y="12012930"/>
            <a:ext cx="3211830" cy="1188720"/>
            <a:chOff x="0" y="0"/>
            <a:chExt cx="4282440" cy="158496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4282440" cy="1584960"/>
            </a:xfrm>
            <a:custGeom>
              <a:avLst/>
              <a:gdLst/>
              <a:ahLst/>
              <a:cxnLst/>
              <a:rect r="r" b="b" t="t" l="l"/>
              <a:pathLst>
                <a:path h="1584960" w="4282440">
                  <a:moveTo>
                    <a:pt x="0" y="0"/>
                  </a:moveTo>
                  <a:lnTo>
                    <a:pt x="4282440" y="0"/>
                  </a:lnTo>
                  <a:lnTo>
                    <a:pt x="4282440" y="1584960"/>
                  </a:lnTo>
                  <a:lnTo>
                    <a:pt x="0" y="1584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5" r="0" b="-35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51560" y="2091690"/>
            <a:ext cx="3211830" cy="1188720"/>
            <a:chOff x="0" y="0"/>
            <a:chExt cx="4282440" cy="158496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4282440" cy="1584960"/>
            </a:xfrm>
            <a:custGeom>
              <a:avLst/>
              <a:gdLst/>
              <a:ahLst/>
              <a:cxnLst/>
              <a:rect r="r" b="b" t="t" l="l"/>
              <a:pathLst>
                <a:path h="1584960" w="4282440">
                  <a:moveTo>
                    <a:pt x="0" y="0"/>
                  </a:moveTo>
                  <a:lnTo>
                    <a:pt x="4282440" y="0"/>
                  </a:lnTo>
                  <a:lnTo>
                    <a:pt x="4282440" y="1584960"/>
                  </a:lnTo>
                  <a:lnTo>
                    <a:pt x="0" y="1584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5" r="0" b="-35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4594860" y="7955280"/>
            <a:ext cx="2628900" cy="1657350"/>
            <a:chOff x="0" y="0"/>
            <a:chExt cx="3505200" cy="2209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5052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2209800"/>
                  </a:lnTo>
                  <a:lnTo>
                    <a:pt x="0" y="220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3505200" cy="2257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    • For Upload: UPLOAD_DOCUMENT (to Ingestion Agent)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795010" y="12332970"/>
            <a:ext cx="217170" cy="548640"/>
            <a:chOff x="0" y="0"/>
            <a:chExt cx="289560" cy="7315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7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795010" y="2411730"/>
            <a:ext cx="217170" cy="548640"/>
            <a:chOff x="0" y="0"/>
            <a:chExt cx="289560" cy="7315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2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840980" y="4709160"/>
            <a:ext cx="2628900" cy="1245870"/>
            <a:chOff x="0" y="0"/>
            <a:chExt cx="3505200" cy="16611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505200" cy="1661160"/>
            </a:xfrm>
            <a:custGeom>
              <a:avLst/>
              <a:gdLst/>
              <a:ahLst/>
              <a:cxnLst/>
              <a:rect r="r" b="b" t="t" l="l"/>
              <a:pathLst>
                <a:path h="166116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3505200" cy="17087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Action: Parses document into raw text.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594860" y="15636240"/>
            <a:ext cx="2628900" cy="2068830"/>
            <a:chOff x="0" y="0"/>
            <a:chExt cx="3505200" cy="27584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505200" cy="2758440"/>
            </a:xfrm>
            <a:custGeom>
              <a:avLst/>
              <a:gdLst/>
              <a:ahLst/>
              <a:cxnLst/>
              <a:rect r="r" b="b" t="t" l="l"/>
              <a:pathLst>
                <a:path h="275844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3505200" cy="2806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Presents the source_chunks in an expandable section for transparency.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041130" y="2411730"/>
            <a:ext cx="217170" cy="548640"/>
            <a:chOff x="0" y="0"/>
            <a:chExt cx="289560" cy="73152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4594860" y="9784080"/>
            <a:ext cx="2628900" cy="1657350"/>
            <a:chOff x="0" y="0"/>
            <a:chExt cx="3505200" cy="2209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5052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2209800"/>
                  </a:lnTo>
                  <a:lnTo>
                    <a:pt x="0" y="220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3505200" cy="2257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    • For Query: QUERY_REQUEST (to Retrieval Agent)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348740" y="4709160"/>
            <a:ext cx="2628900" cy="2480310"/>
            <a:chOff x="0" y="0"/>
            <a:chExt cx="3505200" cy="330708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505200" cy="3307080"/>
            </a:xfrm>
            <a:custGeom>
              <a:avLst/>
              <a:gdLst/>
              <a:ahLst/>
              <a:cxnLst/>
              <a:rect r="r" b="b" t="t" l="l"/>
              <a:pathLst>
                <a:path h="330708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3307080"/>
                  </a:lnTo>
                  <a:lnTo>
                    <a:pt x="0" y="3307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3505200" cy="3354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Action: User uploads document or asks a question ("What KPIs were tracked in Q1?").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4594860" y="14218920"/>
            <a:ext cx="2628900" cy="1245870"/>
            <a:chOff x="0" y="0"/>
            <a:chExt cx="3505200" cy="166116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505200" cy="1661160"/>
            </a:xfrm>
            <a:custGeom>
              <a:avLst/>
              <a:gdLst/>
              <a:ahLst/>
              <a:cxnLst/>
              <a:rect r="r" b="b" t="t" l="l"/>
              <a:pathLst>
                <a:path h="166116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3505200" cy="17087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Displays the answer to the user.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040130" y="811530"/>
            <a:ext cx="16230600" cy="925830"/>
            <a:chOff x="0" y="0"/>
            <a:chExt cx="21640800" cy="123444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1640800" cy="1234440"/>
            </a:xfrm>
            <a:custGeom>
              <a:avLst/>
              <a:gdLst/>
              <a:ahLst/>
              <a:cxnLst/>
              <a:rect r="r" b="b" t="t" l="l"/>
              <a:pathLst>
                <a:path h="123444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234440"/>
                  </a:lnTo>
                  <a:lnTo>
                    <a:pt x="0" y="1234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21640800" cy="12630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How It Works: A Query Flow Example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2287250" y="2411730"/>
            <a:ext cx="217170" cy="548640"/>
            <a:chOff x="0" y="0"/>
            <a:chExt cx="289560" cy="73152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4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087100" y="3714750"/>
            <a:ext cx="2628900" cy="422910"/>
            <a:chOff x="0" y="0"/>
            <a:chExt cx="3505200" cy="56388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505200" cy="563880"/>
            </a:xfrm>
            <a:custGeom>
              <a:avLst/>
              <a:gdLst/>
              <a:ahLst/>
              <a:cxnLst/>
              <a:rect r="r" b="b" t="t" l="l"/>
              <a:pathLst>
                <a:path h="56388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56388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3505200" cy="611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Retrieval Agent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348740" y="16459200"/>
            <a:ext cx="2628900" cy="2068830"/>
            <a:chOff x="0" y="0"/>
            <a:chExt cx="3505200" cy="275844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505200" cy="2758440"/>
            </a:xfrm>
            <a:custGeom>
              <a:avLst/>
              <a:gdLst/>
              <a:ahLst/>
              <a:cxnLst/>
              <a:rect r="r" b="b" t="t" l="l"/>
              <a:pathLst>
                <a:path h="275844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3505200" cy="2806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Output (Coordinator -&gt; UI Callback): FINAL_RESPONSE (displayed to user)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348740" y="14218920"/>
            <a:ext cx="2628900" cy="2068830"/>
            <a:chOff x="0" y="0"/>
            <a:chExt cx="3505200" cy="275844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505200" cy="2758440"/>
            </a:xfrm>
            <a:custGeom>
              <a:avLst/>
              <a:gdLst/>
              <a:ahLst/>
              <a:cxnLst/>
              <a:rect r="r" b="b" t="t" l="l"/>
              <a:pathLst>
                <a:path h="275844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3505200" cy="2806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Action: Receives final answer, updates conversation state.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4594860" y="4297680"/>
            <a:ext cx="2628900" cy="1657350"/>
            <a:chOff x="0" y="0"/>
            <a:chExt cx="3505200" cy="2209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5052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2209800"/>
                  </a:lnTo>
                  <a:lnTo>
                    <a:pt x="0" y="220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3505200" cy="2257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Action: Receives UI request, initiates a trace_id.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348740" y="13624560"/>
            <a:ext cx="2628900" cy="422910"/>
            <a:chOff x="0" y="0"/>
            <a:chExt cx="3505200" cy="56388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3505200" cy="563880"/>
            </a:xfrm>
            <a:custGeom>
              <a:avLst/>
              <a:gdLst/>
              <a:ahLst/>
              <a:cxnLst/>
              <a:rect r="r" b="b" t="t" l="l"/>
              <a:pathLst>
                <a:path h="56388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56388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47625"/>
              <a:ext cx="3505200" cy="611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Coordinator Agent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5533370" y="2411730"/>
            <a:ext cx="217170" cy="548640"/>
            <a:chOff x="0" y="0"/>
            <a:chExt cx="289560" cy="73152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5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1087100" y="8366760"/>
            <a:ext cx="2628900" cy="3314700"/>
            <a:chOff x="0" y="0"/>
            <a:chExt cx="3505200" cy="44196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3505200" cy="4419600"/>
            </a:xfrm>
            <a:custGeom>
              <a:avLst/>
              <a:gdLst/>
              <a:ahLst/>
              <a:cxnLst/>
              <a:rect r="r" b="b" t="t" l="l"/>
              <a:pathLst>
                <a:path h="441960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4419600"/>
                  </a:lnTo>
                  <a:lnTo>
                    <a:pt x="0" y="441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47625"/>
              <a:ext cx="3505200" cy="446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Message (Retrieval -&gt; LLMResponse): RETRIEVAL_RESULT (payload: query, retrieved_context, source_metadata)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1087100" y="4297680"/>
            <a:ext cx="2628900" cy="1657350"/>
            <a:chOff x="0" y="0"/>
            <a:chExt cx="3505200" cy="2209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35052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2209800"/>
                  </a:lnTo>
                  <a:lnTo>
                    <a:pt x="0" y="220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47625"/>
              <a:ext cx="3505200" cy="2257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Action (for uploads): Chunks text, embeds, adds to FAISS.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1087100" y="6126480"/>
            <a:ext cx="2628900" cy="2068830"/>
            <a:chOff x="0" y="0"/>
            <a:chExt cx="3505200" cy="275844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3505200" cy="2758440"/>
            </a:xfrm>
            <a:custGeom>
              <a:avLst/>
              <a:gdLst/>
              <a:ahLst/>
              <a:cxnLst/>
              <a:rect r="r" b="b" t="t" l="l"/>
              <a:pathLst>
                <a:path h="275844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47625"/>
              <a:ext cx="3505200" cy="2806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Action (for queries): Embeds query, searches FAISS for top_chunks.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348740" y="3714750"/>
            <a:ext cx="2628900" cy="834390"/>
            <a:chOff x="0" y="0"/>
            <a:chExt cx="3505200" cy="111252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3505200" cy="1112520"/>
            </a:xfrm>
            <a:custGeom>
              <a:avLst/>
              <a:gdLst/>
              <a:ahLst/>
              <a:cxnLst/>
              <a:rect r="r" b="b" t="t" l="l"/>
              <a:pathLst>
                <a:path h="111252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47625"/>
              <a:ext cx="350520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User Interaction (UI)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7840980" y="6126480"/>
            <a:ext cx="2628900" cy="2891790"/>
            <a:chOff x="0" y="0"/>
            <a:chExt cx="3505200" cy="385572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3505200" cy="3855720"/>
            </a:xfrm>
            <a:custGeom>
              <a:avLst/>
              <a:gdLst/>
              <a:ahLst/>
              <a:cxnLst/>
              <a:rect r="r" b="b" t="t" l="l"/>
              <a:pathLst>
                <a:path h="385572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3855720"/>
                  </a:lnTo>
                  <a:lnTo>
                    <a:pt x="0" y="3855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47625"/>
              <a:ext cx="3505200" cy="39033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Message (Ingestion -&gt; Retrieval): INGESTION_COMPLETE (payload: raw_text, source_metadata)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4594860" y="6126480"/>
            <a:ext cx="2628900" cy="1657350"/>
            <a:chOff x="0" y="0"/>
            <a:chExt cx="3505200" cy="220980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35052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2209800"/>
                  </a:lnTo>
                  <a:lnTo>
                    <a:pt x="0" y="220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47625"/>
              <a:ext cx="3505200" cy="2257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Message (Coordinator -&gt; Ingestion/Retrieval):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7840980" y="3714750"/>
            <a:ext cx="2628900" cy="834390"/>
            <a:chOff x="0" y="0"/>
            <a:chExt cx="3505200" cy="111252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3505200" cy="1112520"/>
            </a:xfrm>
            <a:custGeom>
              <a:avLst/>
              <a:gdLst/>
              <a:ahLst/>
              <a:cxnLst/>
              <a:rect r="r" b="b" t="t" l="l"/>
              <a:pathLst>
                <a:path h="111252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47625"/>
              <a:ext cx="350520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Ingestion Agent (for uploads)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2560320" y="12332970"/>
            <a:ext cx="217170" cy="548640"/>
            <a:chOff x="0" y="0"/>
            <a:chExt cx="289560" cy="73152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6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4594860" y="3714750"/>
            <a:ext cx="2628900" cy="422910"/>
            <a:chOff x="0" y="0"/>
            <a:chExt cx="3505200" cy="56388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3505200" cy="563880"/>
            </a:xfrm>
            <a:custGeom>
              <a:avLst/>
              <a:gdLst/>
              <a:ahLst/>
              <a:cxnLst/>
              <a:rect r="r" b="b" t="t" l="l"/>
              <a:pathLst>
                <a:path h="56388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56388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47625"/>
              <a:ext cx="3505200" cy="611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Coordinator Agent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14333220" y="4709160"/>
            <a:ext cx="2628900" cy="3314700"/>
            <a:chOff x="0" y="0"/>
            <a:chExt cx="3505200" cy="441960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3505200" cy="4419600"/>
            </a:xfrm>
            <a:custGeom>
              <a:avLst/>
              <a:gdLst/>
              <a:ahLst/>
              <a:cxnLst/>
              <a:rect r="r" b="b" t="t" l="l"/>
              <a:pathLst>
                <a:path h="441960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4419600"/>
                  </a:lnTo>
                  <a:lnTo>
                    <a:pt x="0" y="441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47625"/>
              <a:ext cx="3505200" cy="446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Action: Constructs LLM prompt with query and context, calls Google Gemini 2.0 Flash via API, generates answer.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1348740" y="7372350"/>
            <a:ext cx="2628900" cy="2480310"/>
            <a:chOff x="0" y="0"/>
            <a:chExt cx="3505200" cy="330708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3505200" cy="3307080"/>
            </a:xfrm>
            <a:custGeom>
              <a:avLst/>
              <a:gdLst/>
              <a:ahLst/>
              <a:cxnLst/>
              <a:rect r="r" b="b" t="t" l="l"/>
              <a:pathLst>
                <a:path h="330708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3307080"/>
                  </a:lnTo>
                  <a:lnTo>
                    <a:pt x="0" y="3307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47625"/>
              <a:ext cx="3505200" cy="3354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Message (UI -&gt; Coordinator): UI_UPLOAD_REQUEST / UI_QUERY_REQUEST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4333220" y="3714750"/>
            <a:ext cx="2628900" cy="834390"/>
            <a:chOff x="0" y="0"/>
            <a:chExt cx="3505200" cy="111252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3505200" cy="1112520"/>
            </a:xfrm>
            <a:custGeom>
              <a:avLst/>
              <a:gdLst/>
              <a:ahLst/>
              <a:cxnLst/>
              <a:rect r="r" b="b" t="t" l="l"/>
              <a:pathLst>
                <a:path h="111252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47625"/>
              <a:ext cx="350520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LLM Response Agent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14333220" y="8195310"/>
            <a:ext cx="2628900" cy="3314700"/>
            <a:chOff x="0" y="0"/>
            <a:chExt cx="3505200" cy="4419600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3505200" cy="4419600"/>
            </a:xfrm>
            <a:custGeom>
              <a:avLst/>
              <a:gdLst/>
              <a:ahLst/>
              <a:cxnLst/>
              <a:rect r="r" b="b" t="t" l="l"/>
              <a:pathLst>
                <a:path h="441960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4419600"/>
                  </a:lnTo>
                  <a:lnTo>
                    <a:pt x="0" y="441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47625"/>
              <a:ext cx="3505200" cy="446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   • Message (LLMResponse -&gt; Coordinator): FINAL_RESPONSE (payload: answer, source_chunks, source_metadata, original_query)</a:t>
              </a: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2560320" y="2411730"/>
            <a:ext cx="217170" cy="548640"/>
            <a:chOff x="0" y="0"/>
            <a:chExt cx="289560" cy="731520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1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4594860" y="13624560"/>
            <a:ext cx="2628900" cy="422910"/>
            <a:chOff x="0" y="0"/>
            <a:chExt cx="3505200" cy="563880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3505200" cy="563880"/>
            </a:xfrm>
            <a:custGeom>
              <a:avLst/>
              <a:gdLst/>
              <a:ahLst/>
              <a:cxnLst/>
              <a:rect r="r" b="b" t="t" l="l"/>
              <a:pathLst>
                <a:path h="563880" w="3505200">
                  <a:moveTo>
                    <a:pt x="0" y="0"/>
                  </a:moveTo>
                  <a:lnTo>
                    <a:pt x="3505200" y="0"/>
                  </a:lnTo>
                  <a:lnTo>
                    <a:pt x="3505200" y="56388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7" id="117"/>
            <p:cNvSpPr txBox="true"/>
            <p:nvPr/>
          </p:nvSpPr>
          <p:spPr>
            <a:xfrm>
              <a:off x="0" y="-47625"/>
              <a:ext cx="3505200" cy="611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User Interface (UI)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38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2990" y="1280160"/>
            <a:ext cx="3108960" cy="2811780"/>
            <a:chOff x="0" y="0"/>
            <a:chExt cx="4145280" cy="374904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145280" cy="3749040"/>
            </a:xfrm>
            <a:custGeom>
              <a:avLst/>
              <a:gdLst/>
              <a:ahLst/>
              <a:cxnLst/>
              <a:rect r="r" b="b" t="t" l="l"/>
              <a:pathLst>
                <a:path h="37490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3749040"/>
                  </a:lnTo>
                  <a:lnTo>
                    <a:pt x="0" y="37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" t="0" r="-1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40130" y="8229600"/>
            <a:ext cx="16230600" cy="45720"/>
            <a:chOff x="0" y="0"/>
            <a:chExt cx="21640800" cy="6096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21640800" cy="60960"/>
            </a:xfrm>
            <a:custGeom>
              <a:avLst/>
              <a:gdLst/>
              <a:ahLst/>
              <a:cxnLst/>
              <a:rect r="r" b="b" t="t" l="l"/>
              <a:pathLst>
                <a:path h="6096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090" r="0" b="-209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83030" y="2045970"/>
            <a:ext cx="2503170" cy="1280160"/>
            <a:chOff x="0" y="0"/>
            <a:chExt cx="3337560" cy="17068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37560" cy="1706880"/>
            </a:xfrm>
            <a:custGeom>
              <a:avLst/>
              <a:gdLst/>
              <a:ahLst/>
              <a:cxnLst/>
              <a:rect r="r" b="b" t="t" l="l"/>
              <a:pathLst>
                <a:path h="1706880" w="3337560">
                  <a:moveTo>
                    <a:pt x="0" y="0"/>
                  </a:moveTo>
                  <a:lnTo>
                    <a:pt x="3337560" y="0"/>
                  </a:lnTo>
                  <a:lnTo>
                    <a:pt x="333756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33756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012"/>
                </a:lnSpc>
              </a:pPr>
              <a:r>
                <a:rPr lang="en-US" sz="80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0130" y="6972300"/>
            <a:ext cx="16230600" cy="925830"/>
            <a:chOff x="0" y="0"/>
            <a:chExt cx="21640800" cy="12344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640800" cy="1234440"/>
            </a:xfrm>
            <a:custGeom>
              <a:avLst/>
              <a:gdLst/>
              <a:ahLst/>
              <a:cxnLst/>
              <a:rect r="r" b="b" t="t" l="l"/>
              <a:pathLst>
                <a:path h="123444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234440"/>
                  </a:lnTo>
                  <a:lnTo>
                    <a:pt x="0" y="1234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1640800" cy="12630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Code File Architecture &amp; Tech Stack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4950440"/>
            <a:chOff x="0" y="0"/>
            <a:chExt cx="24384000" cy="1993392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9933920"/>
            </a:xfrm>
            <a:custGeom>
              <a:avLst/>
              <a:gdLst/>
              <a:ahLst/>
              <a:cxnLst/>
              <a:rect r="r" b="b" t="t" l="l"/>
              <a:pathLst>
                <a:path h="1993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933920"/>
                  </a:lnTo>
                  <a:lnTo>
                    <a:pt x="0" y="1993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" r="0" b="-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4950440"/>
            <a:chOff x="0" y="0"/>
            <a:chExt cx="24384000" cy="1993392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9933920"/>
            </a:xfrm>
            <a:custGeom>
              <a:avLst/>
              <a:gdLst/>
              <a:ahLst/>
              <a:cxnLst/>
              <a:rect r="r" b="b" t="t" l="l"/>
              <a:pathLst>
                <a:path h="1993392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933920"/>
                  </a:lnTo>
                  <a:lnTo>
                    <a:pt x="0" y="1993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" r="0" b="-2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51560" y="8972550"/>
            <a:ext cx="571500" cy="617220"/>
            <a:chOff x="0" y="0"/>
            <a:chExt cx="762000" cy="82296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51560" y="12504420"/>
            <a:ext cx="571500" cy="617220"/>
            <a:chOff x="0" y="0"/>
            <a:chExt cx="762000" cy="82296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338310" y="10949940"/>
            <a:ext cx="571500" cy="617220"/>
            <a:chOff x="0" y="0"/>
            <a:chExt cx="762000" cy="82296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338310" y="5840730"/>
            <a:ext cx="571500" cy="617220"/>
            <a:chOff x="0" y="0"/>
            <a:chExt cx="762000" cy="82296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338310" y="7406640"/>
            <a:ext cx="571500" cy="617220"/>
            <a:chOff x="0" y="0"/>
            <a:chExt cx="762000" cy="82296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338310" y="12504420"/>
            <a:ext cx="571500" cy="617220"/>
            <a:chOff x="0" y="0"/>
            <a:chExt cx="762000" cy="82296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51560" y="7406640"/>
            <a:ext cx="571500" cy="617220"/>
            <a:chOff x="0" y="0"/>
            <a:chExt cx="762000" cy="82296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51560" y="5840730"/>
            <a:ext cx="571500" cy="617220"/>
            <a:chOff x="0" y="0"/>
            <a:chExt cx="762000" cy="82296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338310" y="8972550"/>
            <a:ext cx="571500" cy="617220"/>
            <a:chOff x="0" y="0"/>
            <a:chExt cx="762000" cy="82296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051560" y="10949940"/>
            <a:ext cx="571500" cy="617220"/>
            <a:chOff x="0" y="0"/>
            <a:chExt cx="762000" cy="82296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45870" y="9006840"/>
            <a:ext cx="217170" cy="548640"/>
            <a:chOff x="0" y="0"/>
            <a:chExt cx="289560" cy="7315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5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45870" y="12538710"/>
            <a:ext cx="217170" cy="548640"/>
            <a:chOff x="0" y="0"/>
            <a:chExt cx="289560" cy="7315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9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309860" y="9018270"/>
            <a:ext cx="6938010" cy="422910"/>
            <a:chOff x="0" y="0"/>
            <a:chExt cx="9250680" cy="5638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250680" cy="563880"/>
            </a:xfrm>
            <a:custGeom>
              <a:avLst/>
              <a:gdLst/>
              <a:ahLst/>
              <a:cxnLst/>
              <a:rect r="r" b="b" t="t" l="l"/>
              <a:pathLst>
                <a:path h="56388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56388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9250680" cy="611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RecursiveCharacterTextSplitter (text chunking)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309860" y="7452360"/>
            <a:ext cx="6938010" cy="834390"/>
            <a:chOff x="0" y="0"/>
            <a:chExt cx="9250680" cy="111252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250680" cy="1112520"/>
            </a:xfrm>
            <a:custGeom>
              <a:avLst/>
              <a:gdLst/>
              <a:ahLst/>
              <a:cxnLst/>
              <a:rect r="r" b="b" t="t" l="l"/>
              <a:pathLst>
                <a:path h="111252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925068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requests: For making HTTP API calls to the Google Gemini API.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011680" y="7452360"/>
            <a:ext cx="6938010" cy="834390"/>
            <a:chOff x="0" y="0"/>
            <a:chExt cx="9250680" cy="111252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250680" cy="1112520"/>
            </a:xfrm>
            <a:custGeom>
              <a:avLst/>
              <a:gdLst/>
              <a:ahLst/>
              <a:cxnLst/>
              <a:rect r="r" b="b" t="t" l="l"/>
              <a:pathLst>
                <a:path h="111252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925068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Google Gemini 2.0 Flash API: For Large Language Model (LLM) capabilities.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40130" y="3143250"/>
            <a:ext cx="16230600" cy="2068830"/>
            <a:chOff x="0" y="0"/>
            <a:chExt cx="21640800" cy="27584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1640800" cy="2758440"/>
            </a:xfrm>
            <a:custGeom>
              <a:avLst/>
              <a:gdLst/>
              <a:ahLst/>
              <a:cxnLst/>
              <a:rect r="r" b="b" t="t" l="l"/>
              <a:pathLst>
                <a:path h="275844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21640800" cy="2806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rag_chatbot/ ├── agents/ /# Specialized AI agents │ ├── base_agent.py │ ├── coordinator_agent.py │ ├── ingestion_agent.py │ ├── llm_response_agent.py │ └── retrieval_agent.py ├── utils/ /# Helper functions &amp; MCP │ ├── document_parser.py │ ├── mcp.py │ └── vector_store_manager.py ├── config.py /# Configuration settings (API keys, model names) ├── main.py /# Streamlit UI &amp; application entry point ├── README.md /# Project documentation └── requirements.txt /# Python dependencies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544050" y="10972800"/>
            <a:ext cx="217170" cy="548640"/>
            <a:chOff x="0" y="0"/>
            <a:chExt cx="289560" cy="73152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8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011680" y="10995660"/>
            <a:ext cx="6938010" cy="834390"/>
            <a:chOff x="0" y="0"/>
            <a:chExt cx="9250680" cy="111252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9250680" cy="1112520"/>
            </a:xfrm>
            <a:custGeom>
              <a:avLst/>
              <a:gdLst/>
              <a:ahLst/>
              <a:cxnLst/>
              <a:rect r="r" b="b" t="t" l="l"/>
              <a:pathLst>
                <a:path h="111252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925068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SentenceTransformerEmbeddings (embedding generation)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0309860" y="5886450"/>
            <a:ext cx="6938010" cy="834390"/>
            <a:chOff x="0" y="0"/>
            <a:chExt cx="9250680" cy="111252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9250680" cy="1112520"/>
            </a:xfrm>
            <a:custGeom>
              <a:avLst/>
              <a:gdLst/>
              <a:ahLst/>
              <a:cxnLst/>
              <a:rect r="r" b="b" t="t" l="l"/>
              <a:pathLst>
                <a:path h="111252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925068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Streamlit: Intuitive framework for the web-based Chatbot UI.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0309860" y="10995660"/>
            <a:ext cx="6938010" cy="422910"/>
            <a:chOff x="0" y="0"/>
            <a:chExt cx="9250680" cy="56388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9250680" cy="563880"/>
            </a:xfrm>
            <a:custGeom>
              <a:avLst/>
              <a:gdLst/>
              <a:ahLst/>
              <a:cxnLst/>
              <a:rect r="r" b="b" t="t" l="l"/>
              <a:pathLst>
                <a:path h="56388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56388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9250680" cy="611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FAISS (vector database for retrieval)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9544050" y="5875020"/>
            <a:ext cx="217170" cy="548640"/>
            <a:chOff x="0" y="0"/>
            <a:chExt cx="289560" cy="73152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2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0309860" y="12550140"/>
            <a:ext cx="6938010" cy="834390"/>
            <a:chOff x="0" y="0"/>
            <a:chExt cx="9250680" cy="111252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9250680" cy="1112520"/>
            </a:xfrm>
            <a:custGeom>
              <a:avLst/>
              <a:gdLst/>
              <a:ahLst/>
              <a:cxnLst/>
              <a:rect r="r" b="b" t="t" l="l"/>
              <a:pathLst>
                <a:path h="111252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925068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Document Parsers: pypdf, python-docx, python-pptx, pandas (for CSV).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2011680" y="12550140"/>
            <a:ext cx="6938010" cy="1245870"/>
            <a:chOff x="0" y="0"/>
            <a:chExt cx="9250680" cy="166116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9250680" cy="1661160"/>
            </a:xfrm>
            <a:custGeom>
              <a:avLst/>
              <a:gdLst/>
              <a:ahLst/>
              <a:cxnLst/>
              <a:rect r="r" b="b" t="t" l="l"/>
              <a:pathLst>
                <a:path h="166116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9250680" cy="17087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sentence-transformers: Provides pre-trained models for creating embeddings (all-MiniLM-L6-v2).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9544050" y="7440930"/>
            <a:ext cx="217170" cy="548640"/>
            <a:chOff x="0" y="0"/>
            <a:chExt cx="289560" cy="73152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4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9441180" y="12538710"/>
            <a:ext cx="422910" cy="548640"/>
            <a:chOff x="0" y="0"/>
            <a:chExt cx="563880" cy="73152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63880" cy="731520"/>
            </a:xfrm>
            <a:custGeom>
              <a:avLst/>
              <a:gdLst/>
              <a:ahLst/>
              <a:cxnLst/>
              <a:rect r="r" b="b" t="t" l="l"/>
              <a:pathLst>
                <a:path h="731520" w="563880">
                  <a:moveTo>
                    <a:pt x="0" y="0"/>
                  </a:moveTo>
                  <a:lnTo>
                    <a:pt x="563880" y="0"/>
                  </a:lnTo>
                  <a:lnTo>
                    <a:pt x="56388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0"/>
              <a:ext cx="56388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10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245870" y="7440930"/>
            <a:ext cx="217170" cy="548640"/>
            <a:chOff x="0" y="0"/>
            <a:chExt cx="289560" cy="73152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3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245870" y="5875020"/>
            <a:ext cx="217170" cy="548640"/>
            <a:chOff x="0" y="0"/>
            <a:chExt cx="289560" cy="73152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1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2011680" y="5886450"/>
            <a:ext cx="6938010" cy="422910"/>
            <a:chOff x="0" y="0"/>
            <a:chExt cx="9250680" cy="56388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9250680" cy="563880"/>
            </a:xfrm>
            <a:custGeom>
              <a:avLst/>
              <a:gdLst/>
              <a:ahLst/>
              <a:cxnLst/>
              <a:rect r="r" b="b" t="t" l="l"/>
              <a:pathLst>
                <a:path h="56388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56388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47625"/>
              <a:ext cx="9250680" cy="611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Python: Primary programming language.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2011680" y="9018270"/>
            <a:ext cx="6938010" cy="1245870"/>
            <a:chOff x="0" y="0"/>
            <a:chExt cx="9250680" cy="166116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9250680" cy="1661160"/>
            </a:xfrm>
            <a:custGeom>
              <a:avLst/>
              <a:gdLst/>
              <a:ahLst/>
              <a:cxnLst/>
              <a:rect r="r" b="b" t="t" l="l"/>
              <a:pathLst>
                <a:path h="166116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47625"/>
              <a:ext cx="9250680" cy="17087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LangChain: Orchestration framework for LLM applications (used for chunking, embeddings, prompt management).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9544050" y="9006840"/>
            <a:ext cx="217170" cy="548640"/>
            <a:chOff x="0" y="0"/>
            <a:chExt cx="289560" cy="73152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6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1040130" y="811530"/>
            <a:ext cx="16230600" cy="925830"/>
            <a:chOff x="0" y="0"/>
            <a:chExt cx="21640800" cy="123444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21640800" cy="1234440"/>
            </a:xfrm>
            <a:custGeom>
              <a:avLst/>
              <a:gdLst/>
              <a:ahLst/>
              <a:cxnLst/>
              <a:rect r="r" b="b" t="t" l="l"/>
              <a:pathLst>
                <a:path h="123444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234440"/>
                  </a:lnTo>
                  <a:lnTo>
                    <a:pt x="0" y="1234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28575"/>
              <a:ext cx="21640800" cy="12630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Project Structure &amp; Core Technologies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1245870" y="10972800"/>
            <a:ext cx="217170" cy="548640"/>
            <a:chOff x="0" y="0"/>
            <a:chExt cx="289560" cy="73152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7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1040130" y="2068830"/>
            <a:ext cx="16230600" cy="742950"/>
            <a:chOff x="0" y="0"/>
            <a:chExt cx="21640800" cy="99060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21640800" cy="990600"/>
            </a:xfrm>
            <a:custGeom>
              <a:avLst/>
              <a:gdLst/>
              <a:ahLst/>
              <a:cxnLst/>
              <a:rect r="r" b="b" t="t" l="l"/>
              <a:pathLst>
                <a:path h="99060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990600"/>
                  </a:lnTo>
                  <a:lnTo>
                    <a:pt x="0" y="990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28575"/>
              <a:ext cx="21640800" cy="1019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800"/>
                </a:lnSpc>
              </a:pPr>
              <a:r>
                <a:rPr lang="en-US" sz="4637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Code File Architecture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38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2990" y="1280160"/>
            <a:ext cx="3108960" cy="2811780"/>
            <a:chOff x="0" y="0"/>
            <a:chExt cx="4145280" cy="374904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145280" cy="3749040"/>
            </a:xfrm>
            <a:custGeom>
              <a:avLst/>
              <a:gdLst/>
              <a:ahLst/>
              <a:cxnLst/>
              <a:rect r="r" b="b" t="t" l="l"/>
              <a:pathLst>
                <a:path h="37490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3749040"/>
                  </a:lnTo>
                  <a:lnTo>
                    <a:pt x="0" y="37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" t="0" r="-1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40130" y="8229600"/>
            <a:ext cx="16230600" cy="45720"/>
            <a:chOff x="0" y="0"/>
            <a:chExt cx="21640800" cy="6096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21640800" cy="60960"/>
            </a:xfrm>
            <a:custGeom>
              <a:avLst/>
              <a:gdLst/>
              <a:ahLst/>
              <a:cxnLst/>
              <a:rect r="r" b="b" t="t" l="l"/>
              <a:pathLst>
                <a:path h="6096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090" r="0" b="-209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0130" y="6972300"/>
            <a:ext cx="16230600" cy="925830"/>
            <a:chOff x="0" y="0"/>
            <a:chExt cx="21640800" cy="12344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40800" cy="1234440"/>
            </a:xfrm>
            <a:custGeom>
              <a:avLst/>
              <a:gdLst/>
              <a:ahLst/>
              <a:cxnLst/>
              <a:rect r="r" b="b" t="t" l="l"/>
              <a:pathLst>
                <a:path h="123444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234440"/>
                  </a:lnTo>
                  <a:lnTo>
                    <a:pt x="0" y="1234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1640800" cy="12630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UI Screenshots, Challenges &amp; Future Scope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3030" y="2045970"/>
            <a:ext cx="2503170" cy="1280160"/>
            <a:chOff x="0" y="0"/>
            <a:chExt cx="3337560" cy="17068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37560" cy="1706880"/>
            </a:xfrm>
            <a:custGeom>
              <a:avLst/>
              <a:gdLst/>
              <a:ahLst/>
              <a:cxnLst/>
              <a:rect r="r" b="b" t="t" l="l"/>
              <a:pathLst>
                <a:path h="1706880" w="3337560">
                  <a:moveTo>
                    <a:pt x="0" y="0"/>
                  </a:moveTo>
                  <a:lnTo>
                    <a:pt x="3337560" y="0"/>
                  </a:lnTo>
                  <a:lnTo>
                    <a:pt x="333756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33756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012"/>
                </a:lnSpc>
              </a:pPr>
              <a:r>
                <a:rPr lang="en-US" sz="80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0130" y="857250"/>
            <a:ext cx="16230600" cy="1851660"/>
            <a:chOff x="0" y="0"/>
            <a:chExt cx="21640800" cy="2468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40800" cy="2468880"/>
            </a:xfrm>
            <a:custGeom>
              <a:avLst/>
              <a:gdLst/>
              <a:ahLst/>
              <a:cxnLst/>
              <a:rect r="r" b="b" t="t" l="l"/>
              <a:pathLst>
                <a:path h="246888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468880"/>
                  </a:lnTo>
                  <a:lnTo>
                    <a:pt x="0" y="246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640800" cy="24974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Demonstration, Development Insights &amp; Future Vision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0130" y="3028950"/>
            <a:ext cx="16230600" cy="742950"/>
            <a:chOff x="0" y="0"/>
            <a:chExt cx="21640800" cy="990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640800" cy="990600"/>
            </a:xfrm>
            <a:custGeom>
              <a:avLst/>
              <a:gdLst/>
              <a:ahLst/>
              <a:cxnLst/>
              <a:rect r="r" b="b" t="t" l="l"/>
              <a:pathLst>
                <a:path h="99060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990600"/>
                  </a:lnTo>
                  <a:lnTo>
                    <a:pt x="0" y="990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1640800" cy="1019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800"/>
                </a:lnSpc>
              </a:pPr>
              <a:r>
                <a:rPr lang="en-US" sz="4637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User Interface (UI) Screenshots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837647" y="4483477"/>
            <a:ext cx="15262241" cy="4714105"/>
            <a:chOff x="0" y="0"/>
            <a:chExt cx="5358384" cy="16550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45059" y="76327"/>
              <a:ext cx="2298954" cy="1505077"/>
            </a:xfrm>
            <a:custGeom>
              <a:avLst/>
              <a:gdLst/>
              <a:ahLst/>
              <a:cxnLst/>
              <a:rect r="r" b="b" t="t" l="l"/>
              <a:pathLst>
                <a:path h="1505077" w="2298954">
                  <a:moveTo>
                    <a:pt x="2298954" y="1505077"/>
                  </a:moveTo>
                  <a:lnTo>
                    <a:pt x="0" y="1505077"/>
                  </a:lnTo>
                  <a:lnTo>
                    <a:pt x="0" y="0"/>
                  </a:lnTo>
                  <a:lnTo>
                    <a:pt x="2298954" y="0"/>
                  </a:lnTo>
                  <a:lnTo>
                    <a:pt x="2298954" y="1505077"/>
                  </a:lnTo>
                  <a:close/>
                </a:path>
              </a:pathLst>
            </a:custGeom>
            <a:blipFill>
              <a:blip r:embed="rId5"/>
              <a:stretch>
                <a:fillRect l="-8264" t="0" r="-826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17292" y="76327"/>
              <a:ext cx="2301367" cy="1505077"/>
            </a:xfrm>
            <a:custGeom>
              <a:avLst/>
              <a:gdLst/>
              <a:ahLst/>
              <a:cxnLst/>
              <a:rect r="r" b="b" t="t" l="l"/>
              <a:pathLst>
                <a:path h="1505077" w="2301367">
                  <a:moveTo>
                    <a:pt x="2301367" y="1505077"/>
                  </a:moveTo>
                  <a:lnTo>
                    <a:pt x="0" y="1505077"/>
                  </a:lnTo>
                  <a:lnTo>
                    <a:pt x="0" y="0"/>
                  </a:lnTo>
                  <a:lnTo>
                    <a:pt x="2301367" y="0"/>
                  </a:lnTo>
                  <a:lnTo>
                    <a:pt x="2301367" y="1505077"/>
                  </a:lnTo>
                  <a:close/>
                </a:path>
              </a:pathLst>
            </a:custGeom>
            <a:blipFill>
              <a:blip r:embed="rId6"/>
              <a:stretch>
                <a:fillRect l="-8203" t="0" r="-8203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58384" cy="1655064"/>
            </a:xfrm>
            <a:custGeom>
              <a:avLst/>
              <a:gdLst/>
              <a:ahLst/>
              <a:cxnLst/>
              <a:rect r="r" b="b" t="t" l="l"/>
              <a:pathLst>
                <a:path h="1655064" w="5358384">
                  <a:moveTo>
                    <a:pt x="5358384" y="1655064"/>
                  </a:moveTo>
                  <a:lnTo>
                    <a:pt x="0" y="1655064"/>
                  </a:lnTo>
                  <a:lnTo>
                    <a:pt x="0" y="0"/>
                  </a:lnTo>
                  <a:lnTo>
                    <a:pt x="5358384" y="0"/>
                  </a:lnTo>
                  <a:lnTo>
                    <a:pt x="5358384" y="1655064"/>
                  </a:lnTo>
                  <a:close/>
                </a:path>
              </a:pathLst>
            </a:custGeom>
            <a:blipFill>
              <a:blip r:embed="rId7"/>
              <a:stretch>
                <a:fillRect l="-20" t="0" r="-2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3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40130" y="4137660"/>
            <a:ext cx="16230600" cy="742950"/>
            <a:chOff x="0" y="0"/>
            <a:chExt cx="21640800" cy="990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40800" cy="990600"/>
            </a:xfrm>
            <a:custGeom>
              <a:avLst/>
              <a:gdLst/>
              <a:ahLst/>
              <a:cxnLst/>
              <a:rect r="r" b="b" t="t" l="l"/>
              <a:pathLst>
                <a:path h="99060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990600"/>
                  </a:lnTo>
                  <a:lnTo>
                    <a:pt x="0" y="990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1640800" cy="1019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800"/>
                </a:lnSpc>
              </a:pPr>
              <a:r>
                <a:rPr lang="en-US" sz="4637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Challenges Faced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55130" y="5372100"/>
            <a:ext cx="4789170" cy="1657350"/>
            <a:chOff x="0" y="0"/>
            <a:chExt cx="6385560" cy="2209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85560" cy="2209800"/>
            </a:xfrm>
            <a:custGeom>
              <a:avLst/>
              <a:gdLst/>
              <a:ahLst/>
              <a:cxnLst/>
              <a:rect r="r" b="b" t="t" l="l"/>
              <a:pathLst>
                <a:path h="2209800" w="6385560">
                  <a:moveTo>
                    <a:pt x="0" y="0"/>
                  </a:moveTo>
                  <a:lnTo>
                    <a:pt x="6385560" y="0"/>
                  </a:lnTo>
                  <a:lnTo>
                    <a:pt x="6385560" y="2209800"/>
                  </a:lnTo>
                  <a:lnTo>
                    <a:pt x="0" y="220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385560" cy="2257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Temporary File Management: Handling uploaded files by saving them to a temporary disk location for agent access.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8740" y="5372100"/>
            <a:ext cx="4789170" cy="2480310"/>
            <a:chOff x="0" y="0"/>
            <a:chExt cx="6385560" cy="33070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85560" cy="3307080"/>
            </a:xfrm>
            <a:custGeom>
              <a:avLst/>
              <a:gdLst/>
              <a:ahLst/>
              <a:cxnLst/>
              <a:rect r="r" b="b" t="t" l="l"/>
              <a:pathLst>
                <a:path h="3307080" w="6385560">
                  <a:moveTo>
                    <a:pt x="0" y="0"/>
                  </a:moveTo>
                  <a:lnTo>
                    <a:pt x="6385560" y="0"/>
                  </a:lnTo>
                  <a:lnTo>
                    <a:pt x="6385560" y="3307080"/>
                  </a:lnTo>
                  <a:lnTo>
                    <a:pt x="0" y="3307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6385560" cy="3354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Streamlit's Synchronous Nature &amp; UI Updates: Implementing responsive UI updates with Streamlit's execution model and asynchronous-like agent communication.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61520" y="5372100"/>
            <a:ext cx="4789170" cy="2068830"/>
            <a:chOff x="0" y="0"/>
            <a:chExt cx="6385560" cy="27584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85560" cy="2758440"/>
            </a:xfrm>
            <a:custGeom>
              <a:avLst/>
              <a:gdLst/>
              <a:ahLst/>
              <a:cxnLst/>
              <a:rect r="r" b="b" t="t" l="l"/>
              <a:pathLst>
                <a:path h="2758440" w="6385560">
                  <a:moveTo>
                    <a:pt x="0" y="0"/>
                  </a:moveTo>
                  <a:lnTo>
                    <a:pt x="6385560" y="0"/>
                  </a:lnTo>
                  <a:lnTo>
                    <a:pt x="638556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385560" cy="2806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LLM API Key &amp; Integration: Ensuring correct API key configuration for Google Gemini and robust direct API call handling.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40130" y="1954530"/>
            <a:ext cx="16230600" cy="1851660"/>
            <a:chOff x="0" y="0"/>
            <a:chExt cx="21640800" cy="24688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640800" cy="2468880"/>
            </a:xfrm>
            <a:custGeom>
              <a:avLst/>
              <a:gdLst/>
              <a:ahLst/>
              <a:cxnLst/>
              <a:rect r="r" b="b" t="t" l="l"/>
              <a:pathLst>
                <a:path h="246888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468880"/>
                  </a:lnTo>
                  <a:lnTo>
                    <a:pt x="0" y="246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21640800" cy="24974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Demonstration, Development Insights &amp; Future Vision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38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51560" y="8081010"/>
            <a:ext cx="571500" cy="617220"/>
            <a:chOff x="0" y="0"/>
            <a:chExt cx="762000" cy="82296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51560" y="6515100"/>
            <a:ext cx="571500" cy="617220"/>
            <a:chOff x="0" y="0"/>
            <a:chExt cx="762000" cy="82296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338310" y="4549140"/>
            <a:ext cx="571500" cy="617220"/>
            <a:chOff x="0" y="0"/>
            <a:chExt cx="762000" cy="82296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338310" y="6515100"/>
            <a:ext cx="571500" cy="617220"/>
            <a:chOff x="0" y="0"/>
            <a:chExt cx="762000" cy="82296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51560" y="4549140"/>
            <a:ext cx="571500" cy="617220"/>
            <a:chOff x="0" y="0"/>
            <a:chExt cx="762000" cy="82296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40130" y="994410"/>
            <a:ext cx="16230600" cy="1851660"/>
            <a:chOff x="0" y="0"/>
            <a:chExt cx="21640800" cy="24688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640800" cy="2468880"/>
            </a:xfrm>
            <a:custGeom>
              <a:avLst/>
              <a:gdLst/>
              <a:ahLst/>
              <a:cxnLst/>
              <a:rect r="r" b="b" t="t" l="l"/>
              <a:pathLst>
                <a:path h="246888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468880"/>
                  </a:lnTo>
                  <a:lnTo>
                    <a:pt x="0" y="246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1640800" cy="24974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Demonstration, Development Insights &amp; Future Vision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45870" y="8115300"/>
            <a:ext cx="217170" cy="548640"/>
            <a:chOff x="0" y="0"/>
            <a:chExt cx="289560" cy="7315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40130" y="3166110"/>
            <a:ext cx="16230600" cy="742950"/>
            <a:chOff x="0" y="0"/>
            <a:chExt cx="21640800" cy="990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640800" cy="990600"/>
            </a:xfrm>
            <a:custGeom>
              <a:avLst/>
              <a:gdLst/>
              <a:ahLst/>
              <a:cxnLst/>
              <a:rect r="r" b="b" t="t" l="l"/>
              <a:pathLst>
                <a:path h="99060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990600"/>
                  </a:lnTo>
                  <a:lnTo>
                    <a:pt x="0" y="990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21640800" cy="1019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800"/>
                </a:lnSpc>
              </a:pPr>
              <a:r>
                <a:rPr lang="en-US" sz="4637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Future Scope / Improvements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011680" y="6572250"/>
            <a:ext cx="6938010" cy="834390"/>
            <a:chOff x="0" y="0"/>
            <a:chExt cx="9250680" cy="11125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250680" cy="1112520"/>
            </a:xfrm>
            <a:custGeom>
              <a:avLst/>
              <a:gdLst/>
              <a:ahLst/>
              <a:cxnLst/>
              <a:rect r="r" b="b" t="t" l="l"/>
              <a:pathLst>
                <a:path h="111252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925068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Advanced Document Processing: Incorporate OCR, enhanced table/figure handling.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011680" y="8126730"/>
            <a:ext cx="6938010" cy="834390"/>
            <a:chOff x="0" y="0"/>
            <a:chExt cx="9250680" cy="11125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250680" cy="1112520"/>
            </a:xfrm>
            <a:custGeom>
              <a:avLst/>
              <a:gdLst/>
              <a:ahLst/>
              <a:cxnLst/>
              <a:rect r="r" b="b" t="t" l="l"/>
              <a:pathLst>
                <a:path h="111252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925068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User Authentication: Implement user logins for private data management.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45870" y="6549390"/>
            <a:ext cx="217170" cy="548640"/>
            <a:chOff x="0" y="0"/>
            <a:chExt cx="289560" cy="73152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544050" y="4572000"/>
            <a:ext cx="217170" cy="548640"/>
            <a:chOff x="0" y="0"/>
            <a:chExt cx="289560" cy="7315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2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309860" y="6572250"/>
            <a:ext cx="6938010" cy="834390"/>
            <a:chOff x="0" y="0"/>
            <a:chExt cx="9250680" cy="111252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250680" cy="1112520"/>
            </a:xfrm>
            <a:custGeom>
              <a:avLst/>
              <a:gdLst/>
              <a:ahLst/>
              <a:cxnLst/>
              <a:rect r="r" b="b" t="t" l="l"/>
              <a:pathLst>
                <a:path h="111252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925068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Multi-Modal RAG: Extend to process images, audio, or video content.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544050" y="6549390"/>
            <a:ext cx="217170" cy="548640"/>
            <a:chOff x="0" y="0"/>
            <a:chExt cx="289560" cy="73152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4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309860" y="4594860"/>
            <a:ext cx="6938010" cy="1245870"/>
            <a:chOff x="0" y="0"/>
            <a:chExt cx="9250680" cy="166116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250680" cy="1661160"/>
            </a:xfrm>
            <a:custGeom>
              <a:avLst/>
              <a:gdLst/>
              <a:ahLst/>
              <a:cxnLst/>
              <a:rect r="r" b="b" t="t" l="l"/>
              <a:pathLst>
                <a:path h="166116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9250680" cy="17087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Asynchronous Message Bus: Replace in-memory MessageBus with a true asynchronous system (e.g., Celery).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011680" y="4594860"/>
            <a:ext cx="6938010" cy="1245870"/>
            <a:chOff x="0" y="0"/>
            <a:chExt cx="9250680" cy="166116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250680" cy="1661160"/>
            </a:xfrm>
            <a:custGeom>
              <a:avLst/>
              <a:gdLst/>
              <a:ahLst/>
              <a:cxnLst/>
              <a:rect r="r" b="b" t="t" l="l"/>
              <a:pathLst>
                <a:path h="1661160" w="9250680">
                  <a:moveTo>
                    <a:pt x="0" y="0"/>
                  </a:moveTo>
                  <a:lnTo>
                    <a:pt x="9250680" y="0"/>
                  </a:lnTo>
                  <a:lnTo>
                    <a:pt x="9250680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9250680" cy="17087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Persistent Vector Store: Integrate with cloud-based vector databases (e.g., Pinecone, Weaviate).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245870" y="4572000"/>
            <a:ext cx="217170" cy="548640"/>
            <a:chOff x="0" y="0"/>
            <a:chExt cx="289560" cy="73152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3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40130" y="4343400"/>
            <a:ext cx="16230600" cy="1280160"/>
            <a:chOff x="0" y="0"/>
            <a:chExt cx="21640800" cy="17068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408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64080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012"/>
                </a:lnSpc>
              </a:pPr>
              <a:r>
                <a:rPr lang="en-US" sz="80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3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40130" y="2297430"/>
            <a:ext cx="16230600" cy="1280160"/>
            <a:chOff x="0" y="0"/>
            <a:chExt cx="21640800" cy="17068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40800" cy="1706880"/>
            </a:xfrm>
            <a:custGeom>
              <a:avLst/>
              <a:gdLst/>
              <a:ahLst/>
              <a:cxnLst/>
              <a:rect r="r" b="b" t="t" l="l"/>
              <a:pathLst>
                <a:path h="170688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64080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0012"/>
                </a:lnSpc>
              </a:pPr>
              <a:r>
                <a:rPr lang="en-US" sz="80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CONTENTS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8740" y="4069080"/>
            <a:ext cx="7486650" cy="468630"/>
            <a:chOff x="0" y="0"/>
            <a:chExt cx="9982200" cy="624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82200" cy="624840"/>
            </a:xfrm>
            <a:custGeom>
              <a:avLst/>
              <a:gdLst/>
              <a:ahLst/>
              <a:cxnLst/>
              <a:rect r="r" b="b" t="t" l="l"/>
              <a:pathLst>
                <a:path h="62484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998220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1. Title Slide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8740" y="6583680"/>
            <a:ext cx="7486650" cy="925830"/>
            <a:chOff x="0" y="0"/>
            <a:chExt cx="9982200" cy="12344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82200" cy="1234440"/>
            </a:xfrm>
            <a:custGeom>
              <a:avLst/>
              <a:gdLst/>
              <a:ahLst/>
              <a:cxnLst/>
              <a:rect r="r" b="b" t="t" l="l"/>
              <a:pathLst>
                <a:path h="123444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1234440"/>
                  </a:lnTo>
                  <a:lnTo>
                    <a:pt x="0" y="1234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9982200" cy="12534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5. UI Screenshots, Challenges &amp; Future Scope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64040" y="5326380"/>
            <a:ext cx="7486650" cy="468630"/>
            <a:chOff x="0" y="0"/>
            <a:chExt cx="9982200" cy="624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82200" cy="624840"/>
            </a:xfrm>
            <a:custGeom>
              <a:avLst/>
              <a:gdLst/>
              <a:ahLst/>
              <a:cxnLst/>
              <a:rect r="r" b="b" t="t" l="l"/>
              <a:pathLst>
                <a:path h="62484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998220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4. Code File Architecture &amp; Tech Stack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64040" y="4069080"/>
            <a:ext cx="7486650" cy="925830"/>
            <a:chOff x="0" y="0"/>
            <a:chExt cx="9982200" cy="12344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82200" cy="1234440"/>
            </a:xfrm>
            <a:custGeom>
              <a:avLst/>
              <a:gdLst/>
              <a:ahLst/>
              <a:cxnLst/>
              <a:rect r="r" b="b" t="t" l="l"/>
              <a:pathLst>
                <a:path h="123444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1234440"/>
                  </a:lnTo>
                  <a:lnTo>
                    <a:pt x="0" y="1234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9982200" cy="12534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2. Agent-based Architecture with MCP Integration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48740" y="5326380"/>
            <a:ext cx="7486650" cy="925830"/>
            <a:chOff x="0" y="0"/>
            <a:chExt cx="9982200" cy="12344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982200" cy="1234440"/>
            </a:xfrm>
            <a:custGeom>
              <a:avLst/>
              <a:gdLst/>
              <a:ahLst/>
              <a:cxnLst/>
              <a:rect r="r" b="b" t="t" l="l"/>
              <a:pathLst>
                <a:path h="123444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1234440"/>
                  </a:lnTo>
                  <a:lnTo>
                    <a:pt x="0" y="1234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9982200" cy="12534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3. System Flow Diagram (with Message Passing)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38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0130" y="8229600"/>
            <a:ext cx="16230600" cy="45720"/>
            <a:chOff x="0" y="0"/>
            <a:chExt cx="21640800" cy="6096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1640800" cy="60960"/>
            </a:xfrm>
            <a:custGeom>
              <a:avLst/>
              <a:gdLst/>
              <a:ahLst/>
              <a:cxnLst/>
              <a:rect r="r" b="b" t="t" l="l"/>
              <a:pathLst>
                <a:path h="6096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090" r="0" b="-209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62990" y="1280160"/>
            <a:ext cx="3108960" cy="2811780"/>
            <a:chOff x="0" y="0"/>
            <a:chExt cx="4145280" cy="374904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145280" cy="3749040"/>
            </a:xfrm>
            <a:custGeom>
              <a:avLst/>
              <a:gdLst/>
              <a:ahLst/>
              <a:cxnLst/>
              <a:rect r="r" b="b" t="t" l="l"/>
              <a:pathLst>
                <a:path h="37490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3749040"/>
                  </a:lnTo>
                  <a:lnTo>
                    <a:pt x="0" y="37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" t="0" r="-1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83030" y="2045970"/>
            <a:ext cx="2503170" cy="1280160"/>
            <a:chOff x="0" y="0"/>
            <a:chExt cx="3337560" cy="17068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37560" cy="1706880"/>
            </a:xfrm>
            <a:custGeom>
              <a:avLst/>
              <a:gdLst/>
              <a:ahLst/>
              <a:cxnLst/>
              <a:rect r="r" b="b" t="t" l="l"/>
              <a:pathLst>
                <a:path h="1706880" w="3337560">
                  <a:moveTo>
                    <a:pt x="0" y="0"/>
                  </a:moveTo>
                  <a:lnTo>
                    <a:pt x="3337560" y="0"/>
                  </a:lnTo>
                  <a:lnTo>
                    <a:pt x="333756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33756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012"/>
                </a:lnSpc>
              </a:pPr>
              <a:r>
                <a:rPr lang="en-US" sz="80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0130" y="6972300"/>
            <a:ext cx="16230600" cy="925830"/>
            <a:chOff x="0" y="0"/>
            <a:chExt cx="21640800" cy="12344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640800" cy="1234440"/>
            </a:xfrm>
            <a:custGeom>
              <a:avLst/>
              <a:gdLst/>
              <a:ahLst/>
              <a:cxnLst/>
              <a:rect r="r" b="b" t="t" l="l"/>
              <a:pathLst>
                <a:path h="123444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234440"/>
                  </a:lnTo>
                  <a:lnTo>
                    <a:pt x="0" y="1234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1640800" cy="12630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Title Slide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070080" y="0"/>
            <a:ext cx="6217920" cy="10298430"/>
            <a:chOff x="0" y="0"/>
            <a:chExt cx="8290560" cy="137312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829056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8290560">
                  <a:moveTo>
                    <a:pt x="0" y="0"/>
                  </a:moveTo>
                  <a:lnTo>
                    <a:pt x="8290560" y="0"/>
                  </a:lnTo>
                  <a:lnTo>
                    <a:pt x="829056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7" t="0" r="-107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51560" y="3691890"/>
            <a:ext cx="571500" cy="617220"/>
            <a:chOff x="0" y="0"/>
            <a:chExt cx="762000" cy="82296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29350" y="3691890"/>
            <a:ext cx="571500" cy="617220"/>
            <a:chOff x="0" y="0"/>
            <a:chExt cx="762000" cy="82296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229350" y="6720840"/>
            <a:ext cx="571500" cy="617220"/>
            <a:chOff x="0" y="0"/>
            <a:chExt cx="762000" cy="82296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51560" y="6720840"/>
            <a:ext cx="571500" cy="617220"/>
            <a:chOff x="0" y="0"/>
            <a:chExt cx="762000" cy="82296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011680" y="7406640"/>
            <a:ext cx="3829050" cy="422910"/>
            <a:chOff x="0" y="0"/>
            <a:chExt cx="5105400" cy="5638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105400" cy="563880"/>
            </a:xfrm>
            <a:custGeom>
              <a:avLst/>
              <a:gdLst/>
              <a:ahLst/>
              <a:cxnLst/>
              <a:rect r="r" b="b" t="t" l="l"/>
              <a:pathLst>
                <a:path h="563880" w="5105400">
                  <a:moveTo>
                    <a:pt x="0" y="0"/>
                  </a:moveTo>
                  <a:lnTo>
                    <a:pt x="5105400" y="0"/>
                  </a:lnTo>
                  <a:lnTo>
                    <a:pt x="5105400" y="56388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105400" cy="611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[Your Name Here]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200900" y="4377690"/>
            <a:ext cx="3829050" cy="1657350"/>
            <a:chOff x="0" y="0"/>
            <a:chExt cx="5105400" cy="2209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054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5105400">
                  <a:moveTo>
                    <a:pt x="0" y="0"/>
                  </a:moveTo>
                  <a:lnTo>
                    <a:pt x="5105400" y="0"/>
                  </a:lnTo>
                  <a:lnTo>
                    <a:pt x="5105400" y="2209800"/>
                  </a:lnTo>
                  <a:lnTo>
                    <a:pt x="0" y="220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5105400" cy="2257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Leveraging Model Context Protocol (MCP) for Enhanced Information Retrieval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200900" y="3737610"/>
            <a:ext cx="3829050" cy="468630"/>
            <a:chOff x="0" y="0"/>
            <a:chExt cx="5105400" cy="6248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05400" cy="624840"/>
            </a:xfrm>
            <a:custGeom>
              <a:avLst/>
              <a:gdLst/>
              <a:ahLst/>
              <a:cxnLst/>
              <a:rect r="r" b="b" t="t" l="l"/>
              <a:pathLst>
                <a:path h="624840" w="5105400">
                  <a:moveTo>
                    <a:pt x="0" y="0"/>
                  </a:moveTo>
                  <a:lnTo>
                    <a:pt x="5105400" y="0"/>
                  </a:lnTo>
                  <a:lnTo>
                    <a:pt x="510540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510540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Subtitle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011680" y="6766560"/>
            <a:ext cx="3829050" cy="468630"/>
            <a:chOff x="0" y="0"/>
            <a:chExt cx="5105400" cy="6248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105400" cy="624840"/>
            </a:xfrm>
            <a:custGeom>
              <a:avLst/>
              <a:gdLst/>
              <a:ahLst/>
              <a:cxnLst/>
              <a:rect r="r" b="b" t="t" l="l"/>
              <a:pathLst>
                <a:path h="624840" w="5105400">
                  <a:moveTo>
                    <a:pt x="0" y="0"/>
                  </a:moveTo>
                  <a:lnTo>
                    <a:pt x="5105400" y="0"/>
                  </a:lnTo>
                  <a:lnTo>
                    <a:pt x="510540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510540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Your Name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45870" y="3726180"/>
            <a:ext cx="217170" cy="548640"/>
            <a:chOff x="0" y="0"/>
            <a:chExt cx="289560" cy="7315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435090" y="3726180"/>
            <a:ext cx="217170" cy="548640"/>
            <a:chOff x="0" y="0"/>
            <a:chExt cx="289560" cy="7315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40130" y="2137410"/>
            <a:ext cx="10012680" cy="925830"/>
            <a:chOff x="0" y="0"/>
            <a:chExt cx="13350240" cy="12344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350239" cy="1234440"/>
            </a:xfrm>
            <a:custGeom>
              <a:avLst/>
              <a:gdLst/>
              <a:ahLst/>
              <a:cxnLst/>
              <a:rect r="r" b="b" t="t" l="l"/>
              <a:pathLst>
                <a:path h="1234440" w="13350239">
                  <a:moveTo>
                    <a:pt x="0" y="0"/>
                  </a:moveTo>
                  <a:lnTo>
                    <a:pt x="13350239" y="0"/>
                  </a:lnTo>
                  <a:lnTo>
                    <a:pt x="13350239" y="1234440"/>
                  </a:lnTo>
                  <a:lnTo>
                    <a:pt x="0" y="1234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13350240" cy="12630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Title Slide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435090" y="6755130"/>
            <a:ext cx="217170" cy="548640"/>
            <a:chOff x="0" y="0"/>
            <a:chExt cx="289560" cy="73152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011680" y="4377690"/>
            <a:ext cx="3829050" cy="1245870"/>
            <a:chOff x="0" y="0"/>
            <a:chExt cx="5105400" cy="166116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105400" cy="1661160"/>
            </a:xfrm>
            <a:custGeom>
              <a:avLst/>
              <a:gdLst/>
              <a:ahLst/>
              <a:cxnLst/>
              <a:rect r="r" b="b" t="t" l="l"/>
              <a:pathLst>
                <a:path h="1661160" w="5105400">
                  <a:moveTo>
                    <a:pt x="0" y="0"/>
                  </a:moveTo>
                  <a:lnTo>
                    <a:pt x="5105400" y="0"/>
                  </a:lnTo>
                  <a:lnTo>
                    <a:pt x="5105400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5105400" cy="17087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Agentic RAG Chatbot for Multi-Format Document QA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200900" y="6766560"/>
            <a:ext cx="3829050" cy="468630"/>
            <a:chOff x="0" y="0"/>
            <a:chExt cx="5105400" cy="6248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105400" cy="624840"/>
            </a:xfrm>
            <a:custGeom>
              <a:avLst/>
              <a:gdLst/>
              <a:ahLst/>
              <a:cxnLst/>
              <a:rect r="r" b="b" t="t" l="l"/>
              <a:pathLst>
                <a:path h="624840" w="5105400">
                  <a:moveTo>
                    <a:pt x="0" y="0"/>
                  </a:moveTo>
                  <a:lnTo>
                    <a:pt x="5105400" y="0"/>
                  </a:lnTo>
                  <a:lnTo>
                    <a:pt x="510540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9050"/>
              <a:ext cx="510540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Date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200900" y="7406640"/>
            <a:ext cx="3829050" cy="422910"/>
            <a:chOff x="0" y="0"/>
            <a:chExt cx="5105400" cy="56388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105400" cy="563880"/>
            </a:xfrm>
            <a:custGeom>
              <a:avLst/>
              <a:gdLst/>
              <a:ahLst/>
              <a:cxnLst/>
              <a:rect r="r" b="b" t="t" l="l"/>
              <a:pathLst>
                <a:path h="563880" w="5105400">
                  <a:moveTo>
                    <a:pt x="0" y="0"/>
                  </a:moveTo>
                  <a:lnTo>
                    <a:pt x="5105400" y="0"/>
                  </a:lnTo>
                  <a:lnTo>
                    <a:pt x="5105400" y="563880"/>
                  </a:lnTo>
                  <a:lnTo>
                    <a:pt x="0" y="563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5105400" cy="611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[Current Date]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011680" y="3737610"/>
            <a:ext cx="3829050" cy="468630"/>
            <a:chOff x="0" y="0"/>
            <a:chExt cx="5105400" cy="62484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105400" cy="624840"/>
            </a:xfrm>
            <a:custGeom>
              <a:avLst/>
              <a:gdLst/>
              <a:ahLst/>
              <a:cxnLst/>
              <a:rect r="r" b="b" t="t" l="l"/>
              <a:pathLst>
                <a:path h="624840" w="5105400">
                  <a:moveTo>
                    <a:pt x="0" y="0"/>
                  </a:moveTo>
                  <a:lnTo>
                    <a:pt x="5105400" y="0"/>
                  </a:lnTo>
                  <a:lnTo>
                    <a:pt x="510540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19050"/>
              <a:ext cx="510540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Title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245870" y="6755130"/>
            <a:ext cx="217170" cy="548640"/>
            <a:chOff x="0" y="0"/>
            <a:chExt cx="289560" cy="73152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927080"/>
            <a:chOff x="0" y="0"/>
            <a:chExt cx="24384000" cy="145694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4569439"/>
            </a:xfrm>
            <a:custGeom>
              <a:avLst/>
              <a:gdLst/>
              <a:ahLst/>
              <a:cxnLst/>
              <a:rect r="r" b="b" t="t" l="l"/>
              <a:pathLst>
                <a:path h="145694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569439"/>
                  </a:lnTo>
                  <a:lnTo>
                    <a:pt x="0" y="1456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" t="0" r="-1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927080"/>
            <a:chOff x="0" y="0"/>
            <a:chExt cx="24384000" cy="145694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4569439"/>
            </a:xfrm>
            <a:custGeom>
              <a:avLst/>
              <a:gdLst/>
              <a:ahLst/>
              <a:cxnLst/>
              <a:rect r="r" b="b" t="t" l="l"/>
              <a:pathLst>
                <a:path h="145694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569439"/>
                  </a:lnTo>
                  <a:lnTo>
                    <a:pt x="0" y="1456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2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2990" y="1143000"/>
            <a:ext cx="3108960" cy="2811780"/>
            <a:chOff x="0" y="0"/>
            <a:chExt cx="4145280" cy="374904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145280" cy="3749040"/>
            </a:xfrm>
            <a:custGeom>
              <a:avLst/>
              <a:gdLst/>
              <a:ahLst/>
              <a:cxnLst/>
              <a:rect r="r" b="b" t="t" l="l"/>
              <a:pathLst>
                <a:path h="37490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3749040"/>
                  </a:lnTo>
                  <a:lnTo>
                    <a:pt x="0" y="37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" t="0" r="-1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40130" y="9006840"/>
            <a:ext cx="16230600" cy="45720"/>
            <a:chOff x="0" y="0"/>
            <a:chExt cx="21640800" cy="6096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21640800" cy="60960"/>
            </a:xfrm>
            <a:custGeom>
              <a:avLst/>
              <a:gdLst/>
              <a:ahLst/>
              <a:cxnLst/>
              <a:rect r="r" b="b" t="t" l="l"/>
              <a:pathLst>
                <a:path h="6096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090" r="0" b="-209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0130" y="6835140"/>
            <a:ext cx="16230600" cy="1851660"/>
            <a:chOff x="0" y="0"/>
            <a:chExt cx="21640800" cy="24688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40800" cy="2468880"/>
            </a:xfrm>
            <a:custGeom>
              <a:avLst/>
              <a:gdLst/>
              <a:ahLst/>
              <a:cxnLst/>
              <a:rect r="r" b="b" t="t" l="l"/>
              <a:pathLst>
                <a:path h="246888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468880"/>
                  </a:lnTo>
                  <a:lnTo>
                    <a:pt x="0" y="246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1640800" cy="24974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Agent-based Architecture with MCP Integration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3030" y="1908810"/>
            <a:ext cx="2503170" cy="1280160"/>
            <a:chOff x="0" y="0"/>
            <a:chExt cx="3337560" cy="17068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37560" cy="1706880"/>
            </a:xfrm>
            <a:custGeom>
              <a:avLst/>
              <a:gdLst/>
              <a:ahLst/>
              <a:cxnLst/>
              <a:rect r="r" b="b" t="t" l="l"/>
              <a:pathLst>
                <a:path h="1706880" w="3337560">
                  <a:moveTo>
                    <a:pt x="0" y="0"/>
                  </a:moveTo>
                  <a:lnTo>
                    <a:pt x="3337560" y="0"/>
                  </a:lnTo>
                  <a:lnTo>
                    <a:pt x="333756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33756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012"/>
                </a:lnSpc>
              </a:pPr>
              <a:r>
                <a:rPr lang="en-US" sz="80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229100" y="4251960"/>
            <a:ext cx="1520190" cy="1520190"/>
            <a:chOff x="0" y="0"/>
            <a:chExt cx="2026920" cy="202692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026920" cy="2026920"/>
            </a:xfrm>
            <a:custGeom>
              <a:avLst/>
              <a:gdLst/>
              <a:ahLst/>
              <a:cxnLst/>
              <a:rect r="r" b="b" t="t" l="l"/>
              <a:pathLst>
                <a:path h="2026920" w="2026920">
                  <a:moveTo>
                    <a:pt x="0" y="0"/>
                  </a:moveTo>
                  <a:lnTo>
                    <a:pt x="2026920" y="0"/>
                  </a:lnTo>
                  <a:lnTo>
                    <a:pt x="2026920" y="2026920"/>
                  </a:lnTo>
                  <a:lnTo>
                    <a:pt x="0" y="2026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561570" y="4251960"/>
            <a:ext cx="1520190" cy="1520190"/>
            <a:chOff x="0" y="0"/>
            <a:chExt cx="2026920" cy="202692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026920" cy="2026920"/>
            </a:xfrm>
            <a:custGeom>
              <a:avLst/>
              <a:gdLst/>
              <a:ahLst/>
              <a:cxnLst/>
              <a:rect r="r" b="b" t="t" l="l"/>
              <a:pathLst>
                <a:path h="2026920" w="2026920">
                  <a:moveTo>
                    <a:pt x="0" y="0"/>
                  </a:moveTo>
                  <a:lnTo>
                    <a:pt x="2026920" y="0"/>
                  </a:lnTo>
                  <a:lnTo>
                    <a:pt x="2026920" y="2026920"/>
                  </a:lnTo>
                  <a:lnTo>
                    <a:pt x="0" y="2026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32620" y="6057900"/>
            <a:ext cx="7566660" cy="1245870"/>
            <a:chOff x="0" y="0"/>
            <a:chExt cx="10088880" cy="16611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88880" cy="1661160"/>
            </a:xfrm>
            <a:custGeom>
              <a:avLst/>
              <a:gdLst/>
              <a:ahLst/>
              <a:cxnLst/>
              <a:rect r="r" b="b" t="t" l="l"/>
              <a:pathLst>
                <a:path h="1661160" w="10088880">
                  <a:moveTo>
                    <a:pt x="0" y="0"/>
                  </a:moveTo>
                  <a:lnTo>
                    <a:pt x="10088880" y="0"/>
                  </a:lnTo>
                  <a:lnTo>
                    <a:pt x="10088880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088880" cy="17087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Enhanced Capabilities: Each agent focuses on a specific task, improving scalability and maintainability.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0150" y="6057900"/>
            <a:ext cx="7566660" cy="834390"/>
            <a:chOff x="0" y="0"/>
            <a:chExt cx="10088880" cy="11125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88880" cy="1112520"/>
            </a:xfrm>
            <a:custGeom>
              <a:avLst/>
              <a:gdLst/>
              <a:ahLst/>
              <a:cxnLst/>
              <a:rect r="r" b="b" t="t" l="l"/>
              <a:pathLst>
                <a:path h="1112520" w="10088880">
                  <a:moveTo>
                    <a:pt x="0" y="0"/>
                  </a:moveTo>
                  <a:lnTo>
                    <a:pt x="10088880" y="0"/>
                  </a:lnTo>
                  <a:lnTo>
                    <a:pt x="1008888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08888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Modular Design: System composed of specialized, autonomous AI agents.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40130" y="2834640"/>
            <a:ext cx="16230600" cy="925830"/>
            <a:chOff x="0" y="0"/>
            <a:chExt cx="21640800" cy="12344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640800" cy="1234440"/>
            </a:xfrm>
            <a:custGeom>
              <a:avLst/>
              <a:gdLst/>
              <a:ahLst/>
              <a:cxnLst/>
              <a:rect r="r" b="b" t="t" l="l"/>
              <a:pathLst>
                <a:path h="123444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234440"/>
                  </a:lnTo>
                  <a:lnTo>
                    <a:pt x="0" y="1234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1640800" cy="12630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Our Agentic RAG Architecture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" t="0" r="-3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298430"/>
            <a:chOff x="0" y="0"/>
            <a:chExt cx="24384000" cy="137312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3731239"/>
            </a:xfrm>
            <a:custGeom>
              <a:avLst/>
              <a:gdLst/>
              <a:ahLst/>
              <a:cxnLst/>
              <a:rect r="r" b="b" t="t" l="l"/>
              <a:pathLst>
                <a:path h="137312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31239"/>
                  </a:lnTo>
                  <a:lnTo>
                    <a:pt x="0" y="13731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3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64040" y="4949190"/>
            <a:ext cx="7486650" cy="834390"/>
            <a:chOff x="0" y="0"/>
            <a:chExt cx="9982200" cy="1112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82200" cy="1112520"/>
            </a:xfrm>
            <a:custGeom>
              <a:avLst/>
              <a:gdLst/>
              <a:ahLst/>
              <a:cxnLst/>
              <a:rect r="r" b="b" t="t" l="l"/>
              <a:pathLst>
                <a:path h="111252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98220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Parses and preprocesses diverse document formats (PDF, PPTX, CSV, DOCX, TXT/MD).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0130" y="1817370"/>
            <a:ext cx="16230600" cy="925830"/>
            <a:chOff x="0" y="0"/>
            <a:chExt cx="21640800" cy="12344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640800" cy="1234440"/>
            </a:xfrm>
            <a:custGeom>
              <a:avLst/>
              <a:gdLst/>
              <a:ahLst/>
              <a:cxnLst/>
              <a:rect r="r" b="b" t="t" l="l"/>
              <a:pathLst>
                <a:path h="123444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234440"/>
                  </a:lnTo>
                  <a:lnTo>
                    <a:pt x="0" y="1234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1640800" cy="12630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Our Agentic RAG Architecture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8740" y="6103620"/>
            <a:ext cx="7486650" cy="468630"/>
            <a:chOff x="0" y="0"/>
            <a:chExt cx="9982200" cy="6248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82200" cy="624840"/>
            </a:xfrm>
            <a:custGeom>
              <a:avLst/>
              <a:gdLst/>
              <a:ahLst/>
              <a:cxnLst/>
              <a:rect r="r" b="b" t="t" l="l"/>
              <a:pathLst>
                <a:path h="62484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998220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Retrieval Agent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48740" y="6743700"/>
            <a:ext cx="7486650" cy="1245870"/>
            <a:chOff x="0" y="0"/>
            <a:chExt cx="9982200" cy="16611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82200" cy="1661160"/>
            </a:xfrm>
            <a:custGeom>
              <a:avLst/>
              <a:gdLst/>
              <a:ahLst/>
              <a:cxnLst/>
              <a:rect r="r" b="b" t="t" l="l"/>
              <a:pathLst>
                <a:path h="166116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9982200" cy="17087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Manages vector store (FAISS), generates embeddings, performs semantic search for relevant content.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40130" y="3074670"/>
            <a:ext cx="16230600" cy="742950"/>
            <a:chOff x="0" y="0"/>
            <a:chExt cx="21640800" cy="990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640800" cy="990600"/>
            </a:xfrm>
            <a:custGeom>
              <a:avLst/>
              <a:gdLst/>
              <a:ahLst/>
              <a:cxnLst/>
              <a:rect r="r" b="b" t="t" l="l"/>
              <a:pathLst>
                <a:path h="99060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990600"/>
                  </a:lnTo>
                  <a:lnTo>
                    <a:pt x="0" y="990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21640800" cy="1019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800"/>
                </a:lnSpc>
              </a:pPr>
              <a:r>
                <a:rPr lang="en-US" sz="4637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Key Agents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64040" y="6743700"/>
            <a:ext cx="7486650" cy="834390"/>
            <a:chOff x="0" y="0"/>
            <a:chExt cx="9982200" cy="11125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982200" cy="1112520"/>
            </a:xfrm>
            <a:custGeom>
              <a:avLst/>
              <a:gdLst/>
              <a:ahLst/>
              <a:cxnLst/>
              <a:rect r="r" b="b" t="t" l="l"/>
              <a:pathLst>
                <a:path h="111252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998220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Constructs prompts, interacts with Google Gemini 2.0 Flash via API, and generates final answers.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48740" y="4309110"/>
            <a:ext cx="7486650" cy="468630"/>
            <a:chOff x="0" y="0"/>
            <a:chExt cx="9982200" cy="6248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82200" cy="624840"/>
            </a:xfrm>
            <a:custGeom>
              <a:avLst/>
              <a:gdLst/>
              <a:ahLst/>
              <a:cxnLst/>
              <a:rect r="r" b="b" t="t" l="l"/>
              <a:pathLst>
                <a:path h="62484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998220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Coordinator Agent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64040" y="4309110"/>
            <a:ext cx="7486650" cy="468630"/>
            <a:chOff x="0" y="0"/>
            <a:chExt cx="9982200" cy="6248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982200" cy="624840"/>
            </a:xfrm>
            <a:custGeom>
              <a:avLst/>
              <a:gdLst/>
              <a:ahLst/>
              <a:cxnLst/>
              <a:rect r="r" b="b" t="t" l="l"/>
              <a:pathLst>
                <a:path h="62484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998220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Ingestion Agent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64040" y="6103620"/>
            <a:ext cx="7486650" cy="468630"/>
            <a:chOff x="0" y="0"/>
            <a:chExt cx="9982200" cy="6248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982200" cy="624840"/>
            </a:xfrm>
            <a:custGeom>
              <a:avLst/>
              <a:gdLst/>
              <a:ahLst/>
              <a:cxnLst/>
              <a:rect r="r" b="b" t="t" l="l"/>
              <a:pathLst>
                <a:path h="62484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9982200" cy="6438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9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LLM Response Agent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48740" y="4949190"/>
            <a:ext cx="7486650" cy="834390"/>
            <a:chOff x="0" y="0"/>
            <a:chExt cx="9982200" cy="111252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982200" cy="1112520"/>
            </a:xfrm>
            <a:custGeom>
              <a:avLst/>
              <a:gdLst/>
              <a:ahLst/>
              <a:cxnLst/>
              <a:rect r="r" b="b" t="t" l="l"/>
              <a:pathLst>
                <a:path h="1112520" w="9982200">
                  <a:moveTo>
                    <a:pt x="0" y="0"/>
                  </a:moveTo>
                  <a:lnTo>
                    <a:pt x="9982200" y="0"/>
                  </a:lnTo>
                  <a:lnTo>
                    <a:pt x="9982200" y="1112520"/>
                  </a:lnTo>
                  <a:lnTo>
                    <a:pt x="0" y="111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9982200" cy="1160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Orchestrates workflow, routes requests, manages conversation flow.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481310"/>
            <a:chOff x="0" y="0"/>
            <a:chExt cx="24384000" cy="1397508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3975080"/>
            </a:xfrm>
            <a:custGeom>
              <a:avLst/>
              <a:gdLst/>
              <a:ahLst/>
              <a:cxnLst/>
              <a:rect r="r" b="b" t="t" l="l"/>
              <a:pathLst>
                <a:path h="139750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975080"/>
                  </a:lnTo>
                  <a:lnTo>
                    <a:pt x="0" y="13975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" t="0" r="-2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09010"/>
            <a:chOff x="0" y="0"/>
            <a:chExt cx="24384000" cy="467868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678680"/>
            </a:xfrm>
            <a:custGeom>
              <a:avLst/>
              <a:gdLst/>
              <a:ahLst/>
              <a:cxnLst/>
              <a:rect r="r" b="b" t="t" l="l"/>
              <a:pathLst>
                <a:path h="4678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678680"/>
                  </a:lnTo>
                  <a:lnTo>
                    <a:pt x="0" y="4678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1" t="0" r="-6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51560" y="6800850"/>
            <a:ext cx="571500" cy="617220"/>
            <a:chOff x="0" y="0"/>
            <a:chExt cx="762000" cy="82296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572250" y="6800850"/>
            <a:ext cx="571500" cy="617220"/>
            <a:chOff x="0" y="0"/>
            <a:chExt cx="762000" cy="82296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104370" y="6800850"/>
            <a:ext cx="571500" cy="617220"/>
            <a:chOff x="0" y="0"/>
            <a:chExt cx="762000" cy="82296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62000" cy="822960"/>
            </a:xfrm>
            <a:custGeom>
              <a:avLst/>
              <a:gdLst/>
              <a:ahLst/>
              <a:cxnLst/>
              <a:rect r="r" b="b" t="t" l="l"/>
              <a:pathLst>
                <a:path h="82296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822960"/>
                  </a:lnTo>
                  <a:lnTo>
                    <a:pt x="0" y="822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54" r="0" b="-15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5870" y="6835140"/>
            <a:ext cx="217170" cy="548640"/>
            <a:chOff x="0" y="0"/>
            <a:chExt cx="289560" cy="7315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40130" y="4320540"/>
            <a:ext cx="16230600" cy="1851660"/>
            <a:chOff x="0" y="0"/>
            <a:chExt cx="21640800" cy="24688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640800" cy="2468880"/>
            </a:xfrm>
            <a:custGeom>
              <a:avLst/>
              <a:gdLst/>
              <a:ahLst/>
              <a:cxnLst/>
              <a:rect r="r" b="b" t="t" l="l"/>
              <a:pathLst>
                <a:path h="246888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468880"/>
                  </a:lnTo>
                  <a:lnTo>
                    <a:pt x="0" y="246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1640800" cy="24974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Context Protocol (MCP): The Communication Backbone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777990" y="6835140"/>
            <a:ext cx="217170" cy="548640"/>
            <a:chOff x="0" y="0"/>
            <a:chExt cx="289560" cy="7315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11680" y="6846570"/>
            <a:ext cx="4171950" cy="1245870"/>
            <a:chOff x="0" y="0"/>
            <a:chExt cx="5562600" cy="16611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562600" cy="1661160"/>
            </a:xfrm>
            <a:custGeom>
              <a:avLst/>
              <a:gdLst/>
              <a:ahLst/>
              <a:cxnLst/>
              <a:rect r="r" b="b" t="t" l="l"/>
              <a:pathLst>
                <a:path h="1661160" w="5562600">
                  <a:moveTo>
                    <a:pt x="0" y="0"/>
                  </a:moveTo>
                  <a:lnTo>
                    <a:pt x="5562600" y="0"/>
                  </a:lnTo>
                  <a:lnTo>
                    <a:pt x="5562600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5562600" cy="17087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Standardized Messaging: Agents communicate using structured JSON-like objects.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310110" y="6835140"/>
            <a:ext cx="217170" cy="548640"/>
            <a:chOff x="0" y="0"/>
            <a:chExt cx="289560" cy="7315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9560" cy="731520"/>
            </a:xfrm>
            <a:custGeom>
              <a:avLst/>
              <a:gdLst/>
              <a:ahLst/>
              <a:cxnLst/>
              <a:rect r="r" b="b" t="t" l="l"/>
              <a:pathLst>
                <a:path h="731520" w="28956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3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543800" y="6846570"/>
            <a:ext cx="4171950" cy="1657350"/>
            <a:chOff x="0" y="0"/>
            <a:chExt cx="5562600" cy="2209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5626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5562600">
                  <a:moveTo>
                    <a:pt x="0" y="0"/>
                  </a:moveTo>
                  <a:lnTo>
                    <a:pt x="5562600" y="0"/>
                  </a:lnTo>
                  <a:lnTo>
                    <a:pt x="5562600" y="2209800"/>
                  </a:lnTo>
                  <a:lnTo>
                    <a:pt x="0" y="220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5562600" cy="2257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Clear Context Passing: Messages define sender, receiver, type, trace_id, and payload.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075920" y="6846570"/>
            <a:ext cx="4171950" cy="2480310"/>
            <a:chOff x="0" y="0"/>
            <a:chExt cx="5562600" cy="33070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562600" cy="3307080"/>
            </a:xfrm>
            <a:custGeom>
              <a:avLst/>
              <a:gdLst/>
              <a:ahLst/>
              <a:cxnLst/>
              <a:rect r="r" b="b" t="t" l="l"/>
              <a:pathLst>
                <a:path h="3307080" w="5562600">
                  <a:moveTo>
                    <a:pt x="0" y="0"/>
                  </a:moveTo>
                  <a:lnTo>
                    <a:pt x="5562600" y="0"/>
                  </a:lnTo>
                  <a:lnTo>
                    <a:pt x="5562600" y="3307080"/>
                  </a:lnTo>
                  <a:lnTo>
                    <a:pt x="0" y="3307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5562600" cy="3354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3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In-Memory Implementation: For this project, MCP is implemented via an in-memory message bus for efficient inter-agent communication.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927080"/>
            <a:chOff x="0" y="0"/>
            <a:chExt cx="24384000" cy="1456944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4569439"/>
            </a:xfrm>
            <a:custGeom>
              <a:avLst/>
              <a:gdLst/>
              <a:ahLst/>
              <a:cxnLst/>
              <a:rect r="r" b="b" t="t" l="l"/>
              <a:pathLst>
                <a:path h="145694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569439"/>
                  </a:lnTo>
                  <a:lnTo>
                    <a:pt x="0" y="1456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" t="0" r="-1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10927080"/>
            <a:chOff x="0" y="0"/>
            <a:chExt cx="24384000" cy="1456944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4569439"/>
            </a:xfrm>
            <a:custGeom>
              <a:avLst/>
              <a:gdLst/>
              <a:ahLst/>
              <a:cxnLst/>
              <a:rect r="r" b="b" t="t" l="l"/>
              <a:pathLst>
                <a:path h="145694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569439"/>
                  </a:lnTo>
                  <a:lnTo>
                    <a:pt x="0" y="14569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2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0130" y="9006840"/>
            <a:ext cx="16230600" cy="45720"/>
            <a:chOff x="0" y="0"/>
            <a:chExt cx="21640800" cy="6096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1640800" cy="60960"/>
            </a:xfrm>
            <a:custGeom>
              <a:avLst/>
              <a:gdLst/>
              <a:ahLst/>
              <a:cxnLst/>
              <a:rect r="r" b="b" t="t" l="l"/>
              <a:pathLst>
                <a:path h="6096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090" r="0" b="-209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62990" y="1143000"/>
            <a:ext cx="3108960" cy="2811780"/>
            <a:chOff x="0" y="0"/>
            <a:chExt cx="4145280" cy="374904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145280" cy="3749040"/>
            </a:xfrm>
            <a:custGeom>
              <a:avLst/>
              <a:gdLst/>
              <a:ahLst/>
              <a:cxnLst/>
              <a:rect r="r" b="b" t="t" l="l"/>
              <a:pathLst>
                <a:path h="3749040" w="4145280">
                  <a:moveTo>
                    <a:pt x="0" y="0"/>
                  </a:moveTo>
                  <a:lnTo>
                    <a:pt x="4145280" y="0"/>
                  </a:lnTo>
                  <a:lnTo>
                    <a:pt x="4145280" y="3749040"/>
                  </a:lnTo>
                  <a:lnTo>
                    <a:pt x="0" y="3749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" t="0" r="-1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0130" y="6835140"/>
            <a:ext cx="16230600" cy="1851660"/>
            <a:chOff x="0" y="0"/>
            <a:chExt cx="21640800" cy="24688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40800" cy="2468880"/>
            </a:xfrm>
            <a:custGeom>
              <a:avLst/>
              <a:gdLst/>
              <a:ahLst/>
              <a:cxnLst/>
              <a:rect r="r" b="b" t="t" l="l"/>
              <a:pathLst>
                <a:path h="246888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468880"/>
                  </a:lnTo>
                  <a:lnTo>
                    <a:pt x="0" y="246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1640800" cy="24974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7250"/>
                </a:lnSpc>
              </a:pPr>
              <a:r>
                <a:rPr lang="en-US" sz="5800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System Flow Diagram (with Message Passing)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3030" y="1908810"/>
            <a:ext cx="2503170" cy="1280160"/>
            <a:chOff x="0" y="0"/>
            <a:chExt cx="3337560" cy="17068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37560" cy="1706880"/>
            </a:xfrm>
            <a:custGeom>
              <a:avLst/>
              <a:gdLst/>
              <a:ahLst/>
              <a:cxnLst/>
              <a:rect r="r" b="b" t="t" l="l"/>
              <a:pathLst>
                <a:path h="1706880" w="3337560">
                  <a:moveTo>
                    <a:pt x="0" y="0"/>
                  </a:moveTo>
                  <a:lnTo>
                    <a:pt x="3337560" y="0"/>
                  </a:lnTo>
                  <a:lnTo>
                    <a:pt x="3337560" y="1706880"/>
                  </a:lnTo>
                  <a:lnTo>
                    <a:pt x="0" y="1706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337560" cy="17449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012"/>
                </a:lnSpc>
              </a:pPr>
              <a:r>
                <a:rPr lang="en-US" sz="8012">
                  <a:solidFill>
                    <a:srgbClr val="F5F5F5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DAGsZ6CYLus</dc:identifier>
  <dcterms:modified xsi:type="dcterms:W3CDTF">2011-08-01T06:04:30Z</dcterms:modified>
  <cp:revision>1</cp:revision>
  <dc:title>Agentic RAG Chatbot for Multi___.pptx</dc:title>
</cp:coreProperties>
</file>